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77"/>
  </p:notesMasterIdLst>
  <p:sldIdLst>
    <p:sldId id="256" r:id="rId2"/>
    <p:sldId id="760" r:id="rId3"/>
    <p:sldId id="716" r:id="rId4"/>
    <p:sldId id="717" r:id="rId5"/>
    <p:sldId id="722" r:id="rId6"/>
    <p:sldId id="718" r:id="rId7"/>
    <p:sldId id="719" r:id="rId8"/>
    <p:sldId id="723" r:id="rId9"/>
    <p:sldId id="724" r:id="rId10"/>
    <p:sldId id="721" r:id="rId11"/>
    <p:sldId id="725" r:id="rId12"/>
    <p:sldId id="726" r:id="rId13"/>
    <p:sldId id="762" r:id="rId14"/>
    <p:sldId id="374" r:id="rId15"/>
    <p:sldId id="311" r:id="rId16"/>
    <p:sldId id="286" r:id="rId17"/>
    <p:sldId id="375" r:id="rId18"/>
    <p:sldId id="711" r:id="rId19"/>
    <p:sldId id="710" r:id="rId20"/>
    <p:sldId id="712" r:id="rId21"/>
    <p:sldId id="713" r:id="rId22"/>
    <p:sldId id="714" r:id="rId23"/>
    <p:sldId id="373" r:id="rId24"/>
    <p:sldId id="435" r:id="rId25"/>
    <p:sldId id="436" r:id="rId26"/>
    <p:sldId id="431" r:id="rId27"/>
    <p:sldId id="459" r:id="rId28"/>
    <p:sldId id="432" r:id="rId29"/>
    <p:sldId id="444" r:id="rId30"/>
    <p:sldId id="755" r:id="rId31"/>
    <p:sldId id="753" r:id="rId32"/>
    <p:sldId id="380" r:id="rId33"/>
    <p:sldId id="754" r:id="rId34"/>
    <p:sldId id="756" r:id="rId35"/>
    <p:sldId id="757" r:id="rId36"/>
    <p:sldId id="393" r:id="rId37"/>
    <p:sldId id="466" r:id="rId38"/>
    <p:sldId id="467" r:id="rId39"/>
    <p:sldId id="408" r:id="rId40"/>
    <p:sldId id="448" r:id="rId41"/>
    <p:sldId id="446" r:id="rId42"/>
    <p:sldId id="715" r:id="rId43"/>
    <p:sldId id="521" r:id="rId44"/>
    <p:sldId id="739" r:id="rId45"/>
    <p:sldId id="737" r:id="rId46"/>
    <p:sldId id="522" r:id="rId47"/>
    <p:sldId id="742" r:id="rId48"/>
    <p:sldId id="738" r:id="rId49"/>
    <p:sldId id="409" r:id="rId50"/>
    <p:sldId id="740" r:id="rId51"/>
    <p:sldId id="741" r:id="rId52"/>
    <p:sldId id="743" r:id="rId53"/>
    <p:sldId id="410" r:id="rId54"/>
    <p:sldId id="325" r:id="rId55"/>
    <p:sldId id="326" r:id="rId56"/>
    <p:sldId id="301" r:id="rId57"/>
    <p:sldId id="729" r:id="rId58"/>
    <p:sldId id="407" r:id="rId59"/>
    <p:sldId id="730" r:id="rId60"/>
    <p:sldId id="731" r:id="rId61"/>
    <p:sldId id="732" r:id="rId62"/>
    <p:sldId id="672" r:id="rId63"/>
    <p:sldId id="728" r:id="rId64"/>
    <p:sldId id="733" r:id="rId65"/>
    <p:sldId id="734" r:id="rId66"/>
    <p:sldId id="735" r:id="rId67"/>
    <p:sldId id="736" r:id="rId68"/>
    <p:sldId id="411" r:id="rId69"/>
    <p:sldId id="318" r:id="rId70"/>
    <p:sldId id="720" r:id="rId71"/>
    <p:sldId id="394" r:id="rId72"/>
    <p:sldId id="397" r:id="rId73"/>
    <p:sldId id="422" r:id="rId74"/>
    <p:sldId id="317" r:id="rId75"/>
    <p:sldId id="273" r:id="rId76"/>
  </p:sldIdLst>
  <p:sldSz cx="9144000" cy="6858000" type="screen4x3"/>
  <p:notesSz cx="6858000" cy="9144000"/>
  <p:defaultTextStyle>
    <a:defPPr>
      <a:defRPr lang="en-US"/>
    </a:defPPr>
    <a:lvl1pPr algn="l" rtl="0" fontAlgn="base">
      <a:spcBef>
        <a:spcPct val="0"/>
      </a:spcBef>
      <a:spcAft>
        <a:spcPct val="0"/>
      </a:spcAft>
      <a:defRPr sz="2000" kern="1200">
        <a:solidFill>
          <a:schemeClr val="tx2"/>
        </a:solidFill>
        <a:latin typeface="Times New Roman" pitchFamily="18" charset="0"/>
        <a:ea typeface="+mn-ea"/>
        <a:cs typeface="+mn-cs"/>
      </a:defRPr>
    </a:lvl1pPr>
    <a:lvl2pPr marL="457200" algn="l" rtl="0" fontAlgn="base">
      <a:spcBef>
        <a:spcPct val="0"/>
      </a:spcBef>
      <a:spcAft>
        <a:spcPct val="0"/>
      </a:spcAft>
      <a:defRPr sz="2000" kern="1200">
        <a:solidFill>
          <a:schemeClr val="tx2"/>
        </a:solidFill>
        <a:latin typeface="Times New Roman" pitchFamily="18" charset="0"/>
        <a:ea typeface="+mn-ea"/>
        <a:cs typeface="+mn-cs"/>
      </a:defRPr>
    </a:lvl2pPr>
    <a:lvl3pPr marL="914400" algn="l" rtl="0" fontAlgn="base">
      <a:spcBef>
        <a:spcPct val="0"/>
      </a:spcBef>
      <a:spcAft>
        <a:spcPct val="0"/>
      </a:spcAft>
      <a:defRPr sz="2000" kern="1200">
        <a:solidFill>
          <a:schemeClr val="tx2"/>
        </a:solidFill>
        <a:latin typeface="Times New Roman" pitchFamily="18" charset="0"/>
        <a:ea typeface="+mn-ea"/>
        <a:cs typeface="+mn-cs"/>
      </a:defRPr>
    </a:lvl3pPr>
    <a:lvl4pPr marL="1371600" algn="l" rtl="0" fontAlgn="base">
      <a:spcBef>
        <a:spcPct val="0"/>
      </a:spcBef>
      <a:spcAft>
        <a:spcPct val="0"/>
      </a:spcAft>
      <a:defRPr sz="2000" kern="1200">
        <a:solidFill>
          <a:schemeClr val="tx2"/>
        </a:solidFill>
        <a:latin typeface="Times New Roman" pitchFamily="18" charset="0"/>
        <a:ea typeface="+mn-ea"/>
        <a:cs typeface="+mn-cs"/>
      </a:defRPr>
    </a:lvl4pPr>
    <a:lvl5pPr marL="1828800" algn="l" rtl="0" fontAlgn="base">
      <a:spcBef>
        <a:spcPct val="0"/>
      </a:spcBef>
      <a:spcAft>
        <a:spcPct val="0"/>
      </a:spcAft>
      <a:defRPr sz="2000" kern="1200">
        <a:solidFill>
          <a:schemeClr val="tx2"/>
        </a:solidFill>
        <a:latin typeface="Times New Roman" pitchFamily="18" charset="0"/>
        <a:ea typeface="+mn-ea"/>
        <a:cs typeface="+mn-cs"/>
      </a:defRPr>
    </a:lvl5pPr>
    <a:lvl6pPr marL="2286000" algn="l" defTabSz="914400" rtl="0" eaLnBrk="1" latinLnBrk="0" hangingPunct="1">
      <a:defRPr sz="2000" kern="1200">
        <a:solidFill>
          <a:schemeClr val="tx2"/>
        </a:solidFill>
        <a:latin typeface="Times New Roman" pitchFamily="18" charset="0"/>
        <a:ea typeface="+mn-ea"/>
        <a:cs typeface="+mn-cs"/>
      </a:defRPr>
    </a:lvl6pPr>
    <a:lvl7pPr marL="2743200" algn="l" defTabSz="914400" rtl="0" eaLnBrk="1" latinLnBrk="0" hangingPunct="1">
      <a:defRPr sz="2000" kern="1200">
        <a:solidFill>
          <a:schemeClr val="tx2"/>
        </a:solidFill>
        <a:latin typeface="Times New Roman" pitchFamily="18" charset="0"/>
        <a:ea typeface="+mn-ea"/>
        <a:cs typeface="+mn-cs"/>
      </a:defRPr>
    </a:lvl7pPr>
    <a:lvl8pPr marL="3200400" algn="l" defTabSz="914400" rtl="0" eaLnBrk="1" latinLnBrk="0" hangingPunct="1">
      <a:defRPr sz="2000" kern="1200">
        <a:solidFill>
          <a:schemeClr val="tx2"/>
        </a:solidFill>
        <a:latin typeface="Times New Roman" pitchFamily="18" charset="0"/>
        <a:ea typeface="+mn-ea"/>
        <a:cs typeface="+mn-cs"/>
      </a:defRPr>
    </a:lvl8pPr>
    <a:lvl9pPr marL="3657600" algn="l" defTabSz="914400" rtl="0" eaLnBrk="1" latinLnBrk="0" hangingPunct="1">
      <a:defRPr sz="2000" kern="1200">
        <a:solidFill>
          <a:schemeClr val="tx2"/>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935">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99"/>
    <a:srgbClr val="00FF00"/>
    <a:srgbClr val="66FFCC"/>
    <a:srgbClr val="66FF99"/>
    <a:srgbClr val="99FFCC"/>
    <a:srgbClr val="FFCC66"/>
    <a:srgbClr val="00CC99"/>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981" autoAdjust="0"/>
    <p:restoredTop sz="94660"/>
  </p:normalViewPr>
  <p:slideViewPr>
    <p:cSldViewPr>
      <p:cViewPr varScale="1">
        <p:scale>
          <a:sx n="128" d="100"/>
          <a:sy n="128" d="100"/>
        </p:scale>
        <p:origin x="1808" y="176"/>
      </p:cViewPr>
      <p:guideLst>
        <p:guide orient="horz" pos="935"/>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p:scale>
          <a:sx n="150" d="100"/>
          <a:sy n="150" d="100"/>
        </p:scale>
        <p:origin x="3160" y="-136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solidFill>
                  <a:schemeClr val="tx1"/>
                </a:solidFill>
              </a:defRPr>
            </a:lvl1pPr>
          </a:lstStyle>
          <a:p>
            <a:pPr>
              <a:defRPr/>
            </a:pPr>
            <a:endParaRPr lang="fr-FR" altLang="fr-FR"/>
          </a:p>
        </p:txBody>
      </p:sp>
      <p:sp>
        <p:nvSpPr>
          <p:cNvPr id="307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solidFill>
                  <a:schemeClr val="tx1"/>
                </a:solidFill>
              </a:defRPr>
            </a:lvl1pPr>
          </a:lstStyle>
          <a:p>
            <a:pPr>
              <a:defRPr/>
            </a:pPr>
            <a:endParaRPr lang="fr-FR" altLang="fr-FR"/>
          </a:p>
        </p:txBody>
      </p:sp>
      <p:sp>
        <p:nvSpPr>
          <p:cNvPr id="184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r-FR" altLang="fr-FR" noProof="0"/>
              <a:t>Cliquez pour modifier les styles du texte du masque</a:t>
            </a:r>
          </a:p>
          <a:p>
            <a:pPr lvl="1"/>
            <a:r>
              <a:rPr lang="fr-FR" altLang="fr-FR" noProof="0"/>
              <a:t>Deuxième niveau</a:t>
            </a:r>
          </a:p>
          <a:p>
            <a:pPr lvl="2"/>
            <a:r>
              <a:rPr lang="fr-FR" altLang="fr-FR" noProof="0"/>
              <a:t>Troisième niveau</a:t>
            </a:r>
          </a:p>
          <a:p>
            <a:pPr lvl="3"/>
            <a:r>
              <a:rPr lang="fr-FR" altLang="fr-FR" noProof="0"/>
              <a:t>Quatrième niveau</a:t>
            </a:r>
          </a:p>
          <a:p>
            <a:pPr lvl="4"/>
            <a:r>
              <a:rPr lang="fr-FR" altLang="fr-FR" noProof="0"/>
              <a:t>Cinquième niveau</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solidFill>
                  <a:schemeClr val="tx1"/>
                </a:solidFill>
              </a:defRPr>
            </a:lvl1pPr>
          </a:lstStyle>
          <a:p>
            <a:pPr>
              <a:defRPr/>
            </a:pPr>
            <a:endParaRPr lang="fr-FR" altLang="fr-FR"/>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solidFill>
                  <a:schemeClr val="tx1"/>
                </a:solidFill>
              </a:defRPr>
            </a:lvl1pPr>
          </a:lstStyle>
          <a:p>
            <a:pPr>
              <a:defRPr/>
            </a:pPr>
            <a:fld id="{D46CA1F4-2B3C-4F35-BAA8-58101E9F62F6}"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p:spPr>
        <p:txBody>
          <a:bodyPr/>
          <a:lstStyle/>
          <a:p>
            <a:fld id="{3C38038C-F11F-40BB-B5DE-41221AF83920}" type="slidenum">
              <a:rPr lang="fr-FR" altLang="fr-FR" smtClean="0"/>
              <a:pPr/>
              <a:t>14</a:t>
            </a:fld>
            <a:endParaRPr lang="fr-FR" altLang="fr-FR"/>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p:spPr>
        <p:txBody>
          <a:bodyPr/>
          <a:lstStyle/>
          <a:p>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noFill/>
        </p:spPr>
        <p:txBody>
          <a:bodyPr/>
          <a:lstStyle/>
          <a:p>
            <a:fld id="{4660A790-B9AC-447B-A7E9-5558EB4EE473}" type="slidenum">
              <a:rPr lang="fr-FR" altLang="fr-FR" smtClean="0"/>
              <a:pPr/>
              <a:t>40</a:t>
            </a:fld>
            <a:endParaRPr lang="fr-FR" altLang="fr-FR"/>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noFill/>
          <a:ln/>
        </p:spPr>
        <p:txBody>
          <a:bodyPr/>
          <a:lstStyle/>
          <a:p>
            <a:pPr>
              <a:lnSpc>
                <a:spcPct val="90000"/>
              </a:lnSpc>
            </a:pPr>
            <a:r>
              <a:rPr lang="fr-FR" sz="1000"/>
              <a:t>Blood pressure typically changes considerably through the day and night. Such variability is seldom recognized by the relatively few office readings taken by most practitioners but can easily be identified by automatically recorded measurements taken throughout the day and night </a:t>
            </a:r>
          </a:p>
          <a:p>
            <a:pPr>
              <a:lnSpc>
                <a:spcPct val="90000"/>
              </a:lnSpc>
            </a:pPr>
            <a:r>
              <a:rPr lang="fr-FR" sz="1000"/>
              <a:t>A closer correlation between the presence of various types of target organ damage, specifically, left ventricular hypertrophy (LVH), carotid wall thickness, proteinuria, and retinopathy, has been noted with ambulatory levels than with office levels. More importantly, increasing evidence supports a closer relation to future cardiovascular events with readings from ambulatory monitoring than with office readings.</a:t>
            </a:r>
          </a:p>
          <a:p>
            <a:pPr>
              <a:lnSpc>
                <a:spcPct val="90000"/>
              </a:lnSpc>
            </a:pPr>
            <a:endParaRPr lang="fr-CH" sz="1000"/>
          </a:p>
          <a:p>
            <a:pPr>
              <a:lnSpc>
                <a:spcPct val="90000"/>
              </a:lnSpc>
            </a:pPr>
            <a:r>
              <a:rPr lang="fr-FR" sz="1000"/>
              <a:t>La tension artérielle change typiquement considérablement par jour</a:t>
            </a:r>
          </a:p>
          <a:p>
            <a:pPr>
              <a:lnSpc>
                <a:spcPct val="90000"/>
              </a:lnSpc>
            </a:pPr>
            <a:r>
              <a:rPr lang="fr-FR" sz="1000"/>
              <a:t>et nuit. Une telle variabilité est rarement identifiée par les</a:t>
            </a:r>
          </a:p>
          <a:p>
            <a:pPr>
              <a:lnSpc>
                <a:spcPct val="90000"/>
              </a:lnSpc>
            </a:pPr>
            <a:r>
              <a:rPr lang="fr-FR" sz="1000"/>
              <a:t>relativement peu de lectures de bureau prises par la plupart des</a:t>
            </a:r>
          </a:p>
          <a:p>
            <a:pPr>
              <a:lnSpc>
                <a:spcPct val="90000"/>
              </a:lnSpc>
            </a:pPr>
            <a:r>
              <a:rPr lang="fr-FR" sz="1000"/>
              <a:t>praticiens mais peut facilement être identifiée par des mesures</a:t>
            </a:r>
          </a:p>
          <a:p>
            <a:pPr>
              <a:lnSpc>
                <a:spcPct val="90000"/>
              </a:lnSpc>
            </a:pPr>
            <a:r>
              <a:rPr lang="fr-FR" sz="1000"/>
              <a:t>automatiquement enregistrées prises tout au long jour et nuit </a:t>
            </a:r>
          </a:p>
          <a:p>
            <a:pPr>
              <a:lnSpc>
                <a:spcPct val="90000"/>
              </a:lnSpc>
            </a:pPr>
            <a:r>
              <a:rPr lang="fr-FR" sz="1000"/>
              <a:t>une corrélation plus étroite A entre la présence de divers types de</a:t>
            </a:r>
          </a:p>
          <a:p>
            <a:pPr>
              <a:lnSpc>
                <a:spcPct val="90000"/>
              </a:lnSpc>
            </a:pPr>
            <a:r>
              <a:rPr lang="fr-FR" sz="1000"/>
              <a:t>dommages d'organe de cible, spécifiquement, l'hypertrophie</a:t>
            </a:r>
          </a:p>
          <a:p>
            <a:pPr>
              <a:lnSpc>
                <a:spcPct val="90000"/>
              </a:lnSpc>
            </a:pPr>
            <a:r>
              <a:rPr lang="fr-FR" sz="1000"/>
              <a:t>ventriculaire gauche (LVH), l'épaisseur de paroi, le proteinuria, et</a:t>
            </a:r>
          </a:p>
          <a:p>
            <a:pPr>
              <a:lnSpc>
                <a:spcPct val="90000"/>
              </a:lnSpc>
            </a:pPr>
            <a:r>
              <a:rPr lang="fr-FR" sz="1000"/>
              <a:t>retinopathy carotides, a été notée avec les niveaux ambulatoires</a:t>
            </a:r>
          </a:p>
          <a:p>
            <a:pPr>
              <a:lnSpc>
                <a:spcPct val="90000"/>
              </a:lnSpc>
            </a:pPr>
            <a:r>
              <a:rPr lang="fr-FR" sz="1000"/>
              <a:t>qu'avec des niveaux de bureau. D'une manière primordiale, l'évidence</a:t>
            </a:r>
          </a:p>
          <a:p>
            <a:pPr>
              <a:lnSpc>
                <a:spcPct val="90000"/>
              </a:lnSpc>
            </a:pPr>
            <a:r>
              <a:rPr lang="fr-FR" sz="1000"/>
              <a:t>croissante soutient une relation plus étroite à de futurs</a:t>
            </a:r>
          </a:p>
          <a:p>
            <a:pPr>
              <a:lnSpc>
                <a:spcPct val="90000"/>
              </a:lnSpc>
            </a:pPr>
            <a:r>
              <a:rPr lang="fr-FR" sz="1000"/>
              <a:t>événements cardiovasculaires avec des lectures de la surveillance</a:t>
            </a:r>
          </a:p>
          <a:p>
            <a:pPr>
              <a:lnSpc>
                <a:spcPct val="90000"/>
              </a:lnSpc>
            </a:pPr>
            <a:r>
              <a:rPr lang="fr-FR" sz="1000"/>
              <a:t>ambulatoire qu'avec des lectures de bureau.</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73783F-C352-4041-B863-82F7D6525C02}" type="slidenum">
              <a:rPr lang="fr-FR"/>
              <a:pPr/>
              <a:t>43</a:t>
            </a:fld>
            <a:endParaRPr lang="fr-FR"/>
          </a:p>
        </p:txBody>
      </p:sp>
      <p:sp>
        <p:nvSpPr>
          <p:cNvPr id="40141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01411" name="Rectangle 3"/>
          <p:cNvSpPr>
            <a:spLocks noGrp="1" noChangeArrowheads="1"/>
          </p:cNvSpPr>
          <p:nvPr>
            <p:ph type="body" idx="1"/>
          </p:nvPr>
        </p:nvSpPr>
        <p:spPr/>
        <p:txBody>
          <a:bodyPr/>
          <a:lstStyle/>
          <a:p>
            <a:endParaRPr 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18B9F1-2654-1742-9D14-383D41D3C43A}" type="slidenum">
              <a:rPr lang="fr-FR"/>
              <a:pPr/>
              <a:t>46</a:t>
            </a:fld>
            <a:endParaRPr lang="fr-FR"/>
          </a:p>
        </p:txBody>
      </p:sp>
      <p:sp>
        <p:nvSpPr>
          <p:cNvPr id="40550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05507" name="Rectangle 3"/>
          <p:cNvSpPr>
            <a:spLocks noGrp="1" noChangeArrowheads="1"/>
          </p:cNvSpPr>
          <p:nvPr>
            <p:ph type="body" idx="1"/>
          </p:nvPr>
        </p:nvSpPr>
        <p:spPr/>
        <p:txBody>
          <a:bodyPr/>
          <a:lstStyle/>
          <a:p>
            <a:endParaRPr 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a:noFill/>
        </p:spPr>
        <p:txBody>
          <a:bodyPr/>
          <a:lstStyle/>
          <a:p>
            <a:fld id="{80A44E1F-4B52-42A4-B994-E67EBE51C944}" type="slidenum">
              <a:rPr lang="fr-FR" altLang="fr-FR" smtClean="0"/>
              <a:pPr/>
              <a:t>49</a:t>
            </a:fld>
            <a:endParaRPr lang="fr-FR" altLang="fr-FR"/>
          </a:p>
        </p:txBody>
      </p:sp>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a:noFill/>
          <a:ln/>
        </p:spPr>
        <p:txBody>
          <a:bodyPr/>
          <a:lstStyle/>
          <a:p>
            <a:endParaRPr 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a:noFill/>
        </p:spPr>
        <p:txBody>
          <a:bodyPr/>
          <a:lstStyle/>
          <a:p>
            <a:fld id="{30665E0E-4063-48DB-8740-3D4E50218F24}" type="slidenum">
              <a:rPr lang="fr-FR" altLang="fr-FR" smtClean="0"/>
              <a:pPr/>
              <a:t>53</a:t>
            </a:fld>
            <a:endParaRPr lang="fr-FR" altLang="fr-FR"/>
          </a:p>
        </p:txBody>
      </p:sp>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p:spPr>
        <p:txBody>
          <a:bodyPr/>
          <a:lstStyle/>
          <a:p>
            <a:endParaRPr 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671DA7-8559-1A48-A86A-9ECBDD94E8E6}" type="slidenum">
              <a:rPr lang="fr-FR"/>
              <a:pPr/>
              <a:t>58</a:t>
            </a:fld>
            <a:endParaRPr lang="fr-FR"/>
          </a:p>
        </p:txBody>
      </p:sp>
      <p:sp>
        <p:nvSpPr>
          <p:cNvPr id="58573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85731"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7705696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671DA7-8559-1A48-A86A-9ECBDD94E8E6}" type="slidenum">
              <a:rPr lang="fr-FR"/>
              <a:pPr/>
              <a:t>59</a:t>
            </a:fld>
            <a:endParaRPr lang="fr-FR"/>
          </a:p>
        </p:txBody>
      </p:sp>
      <p:sp>
        <p:nvSpPr>
          <p:cNvPr id="58573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85731"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18910345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671DA7-8559-1A48-A86A-9ECBDD94E8E6}" type="slidenum">
              <a:rPr lang="fr-FR"/>
              <a:pPr/>
              <a:t>60</a:t>
            </a:fld>
            <a:endParaRPr lang="fr-FR"/>
          </a:p>
        </p:txBody>
      </p:sp>
      <p:sp>
        <p:nvSpPr>
          <p:cNvPr id="58573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85731"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10789429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671DA7-8559-1A48-A86A-9ECBDD94E8E6}" type="slidenum">
              <a:rPr lang="fr-FR"/>
              <a:pPr/>
              <a:t>61</a:t>
            </a:fld>
            <a:endParaRPr lang="fr-FR"/>
          </a:p>
        </p:txBody>
      </p:sp>
      <p:sp>
        <p:nvSpPr>
          <p:cNvPr id="58573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85731"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19560416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1410A1-2461-DA4C-90AE-CA99B669546C}" type="slidenum">
              <a:rPr lang="fr-FR"/>
              <a:pPr/>
              <a:t>62</a:t>
            </a:fld>
            <a:endParaRPr lang="fr-FR"/>
          </a:p>
        </p:txBody>
      </p:sp>
      <p:sp>
        <p:nvSpPr>
          <p:cNvPr id="5396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39651"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3878337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a:defRPr/>
            </a:pPr>
            <a:fld id="{D46CA1F4-2B3C-4F35-BAA8-58101E9F62F6}" type="slidenum">
              <a:rPr lang="fr-FR" altLang="fr-FR" smtClean="0"/>
              <a:pPr>
                <a:defRPr/>
              </a:pPr>
              <a:t>17</a:t>
            </a:fld>
            <a:endParaRPr lang="fr-FR" altLang="fr-FR"/>
          </a:p>
        </p:txBody>
      </p:sp>
    </p:spTree>
    <p:extLst>
      <p:ext uri="{BB962C8B-B14F-4D97-AF65-F5344CB8AC3E}">
        <p14:creationId xmlns:p14="http://schemas.microsoft.com/office/powerpoint/2010/main" val="4418387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a:spLocks noGrp="1" noChangeArrowheads="1"/>
          </p:cNvSpPr>
          <p:nvPr>
            <p:ph type="sldNum" sz="quarter" idx="5"/>
          </p:nvPr>
        </p:nvSpPr>
        <p:spPr>
          <a:noFill/>
        </p:spPr>
        <p:txBody>
          <a:bodyPr/>
          <a:lstStyle/>
          <a:p>
            <a:fld id="{0C0781FB-2FB3-4DA9-9D44-BB2DEA051D5B}" type="slidenum">
              <a:rPr lang="fr-FR" altLang="fr-FR" smtClean="0"/>
              <a:pPr/>
              <a:t>68</a:t>
            </a:fld>
            <a:endParaRPr lang="fr-FR" altLang="fr-FR"/>
          </a:p>
        </p:txBody>
      </p:sp>
      <p:sp>
        <p:nvSpPr>
          <p:cNvPr id="207874" name="Rectangle 2"/>
          <p:cNvSpPr>
            <a:spLocks noGrp="1" noRot="1" noChangeAspect="1" noChangeArrowheads="1" noTextEdit="1"/>
          </p:cNvSpPr>
          <p:nvPr>
            <p:ph type="sldImg"/>
          </p:nvPr>
        </p:nvSpPr>
        <p:spPr>
          <a:ln/>
        </p:spPr>
      </p:sp>
      <p:sp>
        <p:nvSpPr>
          <p:cNvPr id="207875" name="Rectangle 3"/>
          <p:cNvSpPr>
            <a:spLocks noGrp="1" noChangeArrowheads="1"/>
          </p:cNvSpPr>
          <p:nvPr>
            <p:ph type="body" idx="1"/>
          </p:nvPr>
        </p:nvSpPr>
        <p:spPr>
          <a:noFill/>
          <a:ln/>
        </p:spPr>
        <p:txBody>
          <a:bodyPr/>
          <a:lstStyle/>
          <a:p>
            <a:endParaRPr lang="fr-F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p:spPr>
        <p:txBody>
          <a:bodyPr/>
          <a:lstStyle/>
          <a:p>
            <a:fld id="{F9FD69C9-1ECB-4E00-B6B6-61935CBB05DE}" type="slidenum">
              <a:rPr lang="fr-FR" altLang="fr-FR" smtClean="0"/>
              <a:pPr/>
              <a:t>69</a:t>
            </a:fld>
            <a:endParaRPr lang="fr-FR" altLang="fr-FR"/>
          </a:p>
        </p:txBody>
      </p:sp>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a:noFill/>
          <a:ln/>
        </p:spPr>
        <p:txBody>
          <a:bodyPr/>
          <a:lstStyle/>
          <a:p>
            <a:r>
              <a:rPr lang="fr-FR"/>
              <a:t>Méfiez-vous des graisses cachées qui se trouvent dans certaines viandes, dans les produits laitiers, ainsi que dans les pâtisseries et les friandises. Les graisses ne devraient pas constituer plus du tiers des calories que vous ingérerez. </a:t>
            </a:r>
          </a:p>
          <a:p>
            <a:r>
              <a:rPr lang="fr-FR"/>
              <a:t>Limitez votre consommation d'acides gras saturés présents surtout dans les aliments d'origine animale (charcuterie, viande, beurre) et dans certains produits d'origine végétale (graisse de coco, huile de palme, beurre de cacao). Accordez votre préférence aux acides gras insaturés comme l'huile d'olive, de colza et de tournesol. </a:t>
            </a:r>
          </a:p>
          <a:p>
            <a:r>
              <a:rPr lang="fr-FR"/>
              <a:t>Usez de beaucoup de retenue avec les aliments riches en cholestérol comme le jaune d'œuf, les abats, les coquillages et les crustacés. </a:t>
            </a:r>
          </a:p>
          <a:p>
            <a:r>
              <a:rPr lang="fr-FR"/>
              <a:t>Régalez-vous de fruits, de légumes, de céréales et d'hydrates de carbone sous leur forme lente (pommes de terre, pain complet). </a:t>
            </a:r>
          </a:p>
          <a:p>
            <a:r>
              <a:rPr lang="fr-FR"/>
              <a:t>Buvez beaucoup d'eau et de boissons non sucrées. Attention aux boissons alcooliques: elles sont riches en calories! </a:t>
            </a:r>
          </a:p>
          <a:p>
            <a:endParaRPr lang="fr-FR"/>
          </a:p>
          <a:p>
            <a:endParaRPr lang="fr-F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p:spPr>
        <p:txBody>
          <a:bodyPr/>
          <a:lstStyle/>
          <a:p>
            <a:fld id="{B46B3F83-5263-49EE-9D4F-B679C3A83798}" type="slidenum">
              <a:rPr lang="fr-FR" altLang="fr-FR" smtClean="0"/>
              <a:pPr/>
              <a:t>71</a:t>
            </a:fld>
            <a:endParaRPr lang="fr-FR" altLang="fr-FR"/>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a:noFill/>
          <a:ln/>
        </p:spPr>
        <p:txBody>
          <a:bodyPr/>
          <a:lstStyle/>
          <a:p>
            <a:r>
              <a:rPr lang="de-DE" altLang="fr-FR"/>
              <a:t>1998 haben Haffner et al. im New England Journal eine wichtige Arbeit publiziert, welche zeigt dass kardiovaskuläre Ereignisse wie tödliche oder nicht tödliche Myokardinfarkte, Schlaganfall und kardiovaskulärer Tod bei Diabetikern ohne etablierte koronare Herzkrankheit gleich häufig auftreten wie bei Nichtdiabetikern mit einer koronaren Herzkrankheit und 5-8x häufiger als bei Nicht-Diabetikern ohne koronare Herzkrankheit. </a:t>
            </a:r>
          </a:p>
          <a:p>
            <a:r>
              <a:rPr lang="de-DE" altLang="fr-FR"/>
              <a:t>Diabetiker mit einer etablierten koronaren Herzkrankheit weisen gegenüber Nicht-Diabetikern mit koronarer Herzkrankheit das 2.5fache Risiko auf, innert der nächsten 7 Jahre ein kardiovaskuläres Ereignis durchzumachen oder zu sterben.</a:t>
            </a:r>
          </a:p>
          <a:p>
            <a:r>
              <a:rPr lang="de-DE" altLang="fr-FR"/>
              <a:t>Diese Studie ist ein wichtiges Argument dafür, dass bei Typ 2 Diabetiker auch ohne bekannte koronare Herzkrankheit die gleich strengen Richtlinien zur Prävention von kardiovaskulären Ereignissen angewandt werden sollten, wie bei Nichtdiabetikern mit etablierter koronarer Herzkrankheit</a:t>
            </a:r>
          </a:p>
          <a:p>
            <a:endParaRPr lang="fr-FR" altLang="fr-F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p:spPr>
        <p:txBody>
          <a:bodyPr/>
          <a:lstStyle/>
          <a:p>
            <a:fld id="{A1431A9D-1472-40E2-8FE5-131ABF57082E}" type="slidenum">
              <a:rPr lang="fr-FR" altLang="fr-FR" smtClean="0"/>
              <a:pPr/>
              <a:t>72</a:t>
            </a:fld>
            <a:endParaRPr lang="fr-FR" altLang="fr-FR"/>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a:noFill/>
          <a:ln/>
        </p:spPr>
        <p:txBody>
          <a:bodyPr/>
          <a:lstStyle/>
          <a:p>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p:spPr>
        <p:txBody>
          <a:bodyPr/>
          <a:lstStyle/>
          <a:p>
            <a:fld id="{910B63A8-CDC8-4992-A9B7-F8FFC55CE60B}" type="slidenum">
              <a:rPr lang="fr-FR" altLang="fr-FR" smtClean="0"/>
              <a:pPr/>
              <a:t>25</a:t>
            </a:fld>
            <a:endParaRPr lang="fr-FR" altLang="fr-FR"/>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p:spPr>
        <p:txBody>
          <a:bodyPr/>
          <a:lstStyle/>
          <a:p>
            <a:r>
              <a:rPr lang="fr-FR" b="1">
                <a:solidFill>
                  <a:srgbClr val="FF3300"/>
                </a:solidFill>
              </a:rPr>
              <a:t>En forme de poire ou de bouée?</a:t>
            </a:r>
            <a:br>
              <a:rPr lang="fr-FR">
                <a:solidFill>
                  <a:srgbClr val="FF3300"/>
                </a:solidFill>
              </a:rPr>
            </a:br>
            <a:r>
              <a:rPr lang="fr-FR"/>
              <a:t>On distingue deux formes de répartition de la graisse: la répartition en forme de </a:t>
            </a:r>
            <a:r>
              <a:rPr lang="fr-FR">
                <a:solidFill>
                  <a:schemeClr val="hlink"/>
                </a:solidFill>
              </a:rPr>
              <a:t>bouée</a:t>
            </a:r>
            <a:r>
              <a:rPr lang="fr-FR"/>
              <a:t> (bedaine) où les cellules graisseuses s'accumulent essentiellement dans la région abdominale, et la répartition en forme de </a:t>
            </a:r>
            <a:r>
              <a:rPr lang="fr-FR">
                <a:solidFill>
                  <a:schemeClr val="hlink"/>
                </a:solidFill>
              </a:rPr>
              <a:t>poire</a:t>
            </a:r>
            <a:r>
              <a:rPr lang="fr-FR"/>
              <a:t>, typiquement féminine, où la graisse envahit les hanches et les cuisses. La «bouée» s'associe à un risque beaucoup plus élevé de maladie cardio-vasculaire que ce n'est le cas pour la «poire». Ce qui est déterminant, c'est donc le tour de taille, mesuré au niveau du nombril.</a:t>
            </a:r>
            <a:endParaRPr lang="fr-FR" b="1"/>
          </a:p>
          <a:p>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p:spPr>
        <p:txBody>
          <a:bodyPr/>
          <a:lstStyle/>
          <a:p>
            <a:fld id="{7351DA41-01FD-473F-95CB-1E2B6FD164FE}" type="slidenum">
              <a:rPr lang="fr-FR" altLang="fr-FR" smtClean="0"/>
              <a:pPr/>
              <a:t>26</a:t>
            </a:fld>
            <a:endParaRPr lang="fr-FR" altLang="fr-FR"/>
          </a:p>
        </p:txBody>
      </p:sp>
      <p:sp>
        <p:nvSpPr>
          <p:cNvPr id="60418" name="Rectangle 2"/>
          <p:cNvSpPr>
            <a:spLocks noGrp="1" noRot="1" noChangeAspect="1" noChangeArrowheads="1" noTextEdit="1"/>
          </p:cNvSpPr>
          <p:nvPr>
            <p:ph type="sldImg"/>
          </p:nvPr>
        </p:nvSpPr>
        <p:spPr>
          <a:xfrm>
            <a:off x="1144588" y="685800"/>
            <a:ext cx="4572000" cy="3429000"/>
          </a:xfrm>
          <a:ln/>
        </p:spPr>
      </p:sp>
      <p:sp>
        <p:nvSpPr>
          <p:cNvPr id="60419" name="Rectangle 3"/>
          <p:cNvSpPr>
            <a:spLocks noGrp="1" noChangeArrowheads="1"/>
          </p:cNvSpPr>
          <p:nvPr>
            <p:ph type="body" idx="1"/>
          </p:nvPr>
        </p:nvSpPr>
        <p:spPr>
          <a:xfrm>
            <a:off x="684213" y="4346575"/>
            <a:ext cx="5489575" cy="4111625"/>
          </a:xfrm>
          <a:noFill/>
          <a:ln/>
        </p:spPr>
        <p:txBody>
          <a:bodyPr/>
          <a:lstStyle/>
          <a:p>
            <a:r>
              <a:rPr lang="fr-CH" sz="1400" b="1"/>
              <a:t>Comment mesurer le tour de taille: des recommandations de la </a:t>
            </a:r>
            <a:r>
              <a:rPr lang="en-GB" sz="1400" b="1"/>
              <a:t>NIDDK/NIH</a:t>
            </a:r>
            <a:endParaRPr lang="en-US" sz="1400" b="1"/>
          </a:p>
          <a:p>
            <a:r>
              <a:rPr lang="fr-CH" altLang="ja-JP" sz="1100">
                <a:cs typeface="MS PGothic"/>
              </a:rPr>
              <a:t>Il est important de suivre quelques recommandations simples pour maximaliser la valeur pronostique de la mesure du tour de taille.</a:t>
            </a:r>
          </a:p>
          <a:p>
            <a:r>
              <a:rPr lang="fr-CH" altLang="ja-JP" sz="1100">
                <a:cs typeface="MS PGothic"/>
              </a:rPr>
              <a:t>Le tour de taille devrait être mesur</a:t>
            </a:r>
            <a:r>
              <a:rPr lang="fr-CH" altLang="ja-JP" sz="1100">
                <a:latin typeface="Arial" charset="0"/>
                <a:cs typeface="MS PGothic"/>
              </a:rPr>
              <a:t>é</a:t>
            </a:r>
            <a:r>
              <a:rPr lang="fr-CH" altLang="ja-JP" sz="1100">
                <a:cs typeface="MS PGothic"/>
              </a:rPr>
              <a:t> sans vêtements. Le m</a:t>
            </a:r>
            <a:r>
              <a:rPr lang="fr-CH" altLang="ja-JP" sz="1100">
                <a:latin typeface="Arial" charset="0"/>
                <a:cs typeface="MS PGothic"/>
              </a:rPr>
              <a:t>è</a:t>
            </a:r>
            <a:r>
              <a:rPr lang="fr-CH" altLang="ja-JP" sz="1100">
                <a:cs typeface="MS PGothic"/>
              </a:rPr>
              <a:t>tre devrait être parall</a:t>
            </a:r>
            <a:r>
              <a:rPr lang="fr-CH" altLang="ja-JP" sz="1100">
                <a:latin typeface="Arial" charset="0"/>
                <a:cs typeface="MS PGothic"/>
              </a:rPr>
              <a:t>è</a:t>
            </a:r>
            <a:r>
              <a:rPr lang="fr-CH" altLang="ja-JP" sz="1100">
                <a:cs typeface="MS PGothic"/>
              </a:rPr>
              <a:t>le au sol, sans comprimer la peau, et devrait être plac</a:t>
            </a:r>
            <a:r>
              <a:rPr lang="fr-CH" altLang="ja-JP" sz="1100">
                <a:latin typeface="Arial" charset="0"/>
                <a:cs typeface="MS PGothic"/>
              </a:rPr>
              <a:t>é</a:t>
            </a:r>
            <a:r>
              <a:rPr lang="fr-CH" altLang="ja-JP" sz="1100">
                <a:cs typeface="MS PGothic"/>
              </a:rPr>
              <a:t> </a:t>
            </a:r>
            <a:r>
              <a:rPr lang="fr-CH" altLang="ja-JP" sz="1100">
                <a:latin typeface="Arial" charset="0"/>
                <a:cs typeface="MS PGothic"/>
              </a:rPr>
              <a:t>à</a:t>
            </a:r>
            <a:r>
              <a:rPr lang="fr-CH" altLang="ja-JP" sz="1100">
                <a:cs typeface="MS PGothic"/>
              </a:rPr>
              <a:t> </a:t>
            </a:r>
            <a:r>
              <a:rPr lang="fr-CH" altLang="ja-JP" sz="1100">
                <a:latin typeface="Arial" charset="0"/>
                <a:cs typeface="MS PGothic"/>
              </a:rPr>
              <a:t>é</a:t>
            </a:r>
            <a:r>
              <a:rPr lang="fr-CH" altLang="ja-JP" sz="1100">
                <a:cs typeface="MS PGothic"/>
              </a:rPr>
              <a:t>gale distance du sommet des crêtes iliaques et des derni</a:t>
            </a:r>
            <a:r>
              <a:rPr lang="fr-CH" altLang="ja-JP" sz="1100">
                <a:latin typeface="Arial" charset="0"/>
                <a:cs typeface="MS PGothic"/>
              </a:rPr>
              <a:t>è</a:t>
            </a:r>
            <a:r>
              <a:rPr lang="fr-CH" altLang="ja-JP" sz="1100">
                <a:cs typeface="MS PGothic"/>
              </a:rPr>
              <a:t>res côtes flottantes. Il faut demander au patient de rester d</a:t>
            </a:r>
            <a:r>
              <a:rPr lang="fr-CH" altLang="ja-JP" sz="1100">
                <a:latin typeface="Arial" charset="0"/>
                <a:cs typeface="MS PGothic"/>
              </a:rPr>
              <a:t>é</a:t>
            </a:r>
            <a:r>
              <a:rPr lang="fr-CH" altLang="ja-JP" sz="1100">
                <a:cs typeface="MS PGothic"/>
              </a:rPr>
              <a:t>tendu et d</a:t>
            </a:r>
            <a:r>
              <a:rPr lang="fr-CH" altLang="ja-JP" sz="1100">
                <a:latin typeface="Arial" charset="0"/>
                <a:cs typeface="MS PGothic"/>
              </a:rPr>
              <a:t>’</a:t>
            </a:r>
            <a:r>
              <a:rPr lang="fr-CH" altLang="ja-JP" sz="1100">
                <a:cs typeface="MS PGothic"/>
              </a:rPr>
              <a:t>expirer durant la mesure.</a:t>
            </a:r>
          </a:p>
          <a:p>
            <a:endParaRPr lang="en-GB" altLang="ja-JP" sz="1100">
              <a:cs typeface="MS PGothic"/>
            </a:endParaRPr>
          </a:p>
          <a:p>
            <a:endParaRPr lang="en-GB" altLang="ja-JP" sz="1100">
              <a:cs typeface="MS PGothic"/>
            </a:endParaRPr>
          </a:p>
          <a:p>
            <a:endParaRPr lang="en-GB" altLang="ja-JP" sz="1100">
              <a:cs typeface="MS PGothic"/>
            </a:endParaRPr>
          </a:p>
          <a:p>
            <a:endParaRPr lang="en-GB" altLang="ja-JP" sz="1100">
              <a:cs typeface="MS PGothic"/>
            </a:endParaRPr>
          </a:p>
          <a:p>
            <a:endParaRPr lang="en-GB" altLang="ja-JP" sz="1100">
              <a:cs typeface="MS PGothic"/>
            </a:endParaRPr>
          </a:p>
          <a:p>
            <a:endParaRPr lang="en-GB" altLang="ja-JP" sz="1100">
              <a:cs typeface="MS PGothic"/>
            </a:endParaRPr>
          </a:p>
          <a:p>
            <a:endParaRPr lang="en-GB" altLang="ja-JP" sz="1100">
              <a:cs typeface="MS PGothic"/>
            </a:endParaRPr>
          </a:p>
          <a:p>
            <a:endParaRPr lang="en-GB" altLang="ja-JP" sz="1100">
              <a:cs typeface="MS PGothic"/>
            </a:endParaRPr>
          </a:p>
          <a:p>
            <a:endParaRPr lang="en-GB" altLang="ja-JP" sz="1100">
              <a:cs typeface="MS PGothic"/>
            </a:endParaRPr>
          </a:p>
          <a:p>
            <a:endParaRPr lang="en-GB" altLang="ja-JP" sz="1100">
              <a:cs typeface="MS PGothic"/>
            </a:endParaRPr>
          </a:p>
          <a:p>
            <a:endParaRPr lang="en-GB" altLang="ja-JP" sz="1100">
              <a:cs typeface="MS PGothic"/>
            </a:endParaRPr>
          </a:p>
          <a:p>
            <a:pPr>
              <a:spcBef>
                <a:spcPct val="0"/>
              </a:spcBef>
            </a:pPr>
            <a:r>
              <a:rPr lang="en-GB" sz="1000"/>
              <a:t>http://win.niddk.nih.gov/publications/tools.htm#circumf</a:t>
            </a:r>
          </a:p>
          <a:p>
            <a:endParaRPr lang="en-US" sz="10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p:spPr>
        <p:txBody>
          <a:bodyPr/>
          <a:lstStyle/>
          <a:p>
            <a:fld id="{7760F957-5750-4DAA-B0E7-6CFDFB16237C}" type="slidenum">
              <a:rPr lang="fr-FR" altLang="fr-FR" smtClean="0"/>
              <a:pPr/>
              <a:t>27</a:t>
            </a:fld>
            <a:endParaRPr lang="fr-FR" altLang="fr-FR"/>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p:spPr>
        <p:txBody>
          <a:bodyPr/>
          <a:lstStyle/>
          <a:p>
            <a:r>
              <a:rPr lang="fr-FR" b="1">
                <a:solidFill>
                  <a:srgbClr val="FF3300"/>
                </a:solidFill>
              </a:rPr>
              <a:t>En forme de poire ou de bouée?</a:t>
            </a:r>
            <a:br>
              <a:rPr lang="fr-FR">
                <a:solidFill>
                  <a:srgbClr val="FF3300"/>
                </a:solidFill>
              </a:rPr>
            </a:br>
            <a:r>
              <a:rPr lang="fr-FR"/>
              <a:t>On distingue deux formes de répartition de la graisse: la répartition en forme de </a:t>
            </a:r>
            <a:r>
              <a:rPr lang="fr-FR">
                <a:solidFill>
                  <a:schemeClr val="hlink"/>
                </a:solidFill>
              </a:rPr>
              <a:t>bouée</a:t>
            </a:r>
            <a:r>
              <a:rPr lang="fr-FR"/>
              <a:t> (bedaine) où les cellules graisseuses s'accumulent essentiellement dans la région abdominale, et la répartition en forme de </a:t>
            </a:r>
            <a:r>
              <a:rPr lang="fr-FR">
                <a:solidFill>
                  <a:schemeClr val="hlink"/>
                </a:solidFill>
              </a:rPr>
              <a:t>poire</a:t>
            </a:r>
            <a:r>
              <a:rPr lang="fr-FR"/>
              <a:t>, typiquement féminine, où la graisse envahit les hanches et les cuisses. La «bouée» s'associe à un risque beaucoup plus élevé de maladie cardio-vasculaire que ce n'est le cas pour la «poire». Ce qui est déterminant, c'est donc le tour de taille, mesuré au niveau du nombril.</a:t>
            </a:r>
            <a:endParaRPr lang="fr-FR" b="1"/>
          </a:p>
          <a:p>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p:spPr>
        <p:txBody>
          <a:bodyPr/>
          <a:lstStyle/>
          <a:p>
            <a:fld id="{D5FCA93B-3843-47F4-A1EA-51C244C66CDA}" type="slidenum">
              <a:rPr lang="fr-FR" altLang="fr-FR" smtClean="0"/>
              <a:pPr/>
              <a:t>28</a:t>
            </a:fld>
            <a:endParaRPr lang="fr-FR" altLang="fr-FR"/>
          </a:p>
        </p:txBody>
      </p:sp>
      <p:sp>
        <p:nvSpPr>
          <p:cNvPr id="64514" name="Rectangle 2"/>
          <p:cNvSpPr>
            <a:spLocks noGrp="1" noRot="1" noChangeAspect="1" noChangeArrowheads="1" noTextEdit="1"/>
          </p:cNvSpPr>
          <p:nvPr>
            <p:ph type="sldImg"/>
          </p:nvPr>
        </p:nvSpPr>
        <p:spPr>
          <a:xfrm>
            <a:off x="1143000" y="685800"/>
            <a:ext cx="4573588" cy="3430588"/>
          </a:xfrm>
          <a:ln/>
        </p:spPr>
      </p:sp>
      <p:sp>
        <p:nvSpPr>
          <p:cNvPr id="64515" name="Rectangle 3"/>
          <p:cNvSpPr>
            <a:spLocks noGrp="1" noChangeArrowheads="1"/>
          </p:cNvSpPr>
          <p:nvPr>
            <p:ph type="body" idx="1"/>
          </p:nvPr>
        </p:nvSpPr>
        <p:spPr>
          <a:xfrm>
            <a:off x="914400" y="4346575"/>
            <a:ext cx="5029200" cy="4111625"/>
          </a:xfrm>
          <a:noFill/>
          <a:ln/>
        </p:spPr>
        <p:txBody>
          <a:bodyPr/>
          <a:lstStyle/>
          <a:p>
            <a:pPr algn="just"/>
            <a:r>
              <a:rPr lang="en-US" sz="1400" b="1"/>
              <a:t>L’obésité abdominale augmente le risque de MC</a:t>
            </a:r>
          </a:p>
          <a:p>
            <a:pPr algn="just"/>
            <a:r>
              <a:rPr lang="en-US" sz="1100"/>
              <a:t>L’étude prospective Nurses Health Study a analysé le risque de développer une MC en fonction notamment du tour de taille dans une cohorte de 44702 infirmières âgées de 40 à 65 ans, sans ATCD de MC, et incluses entre 1986 et 1994. </a:t>
            </a:r>
          </a:p>
          <a:p>
            <a:pPr algn="just"/>
            <a:r>
              <a:rPr lang="en-US" sz="1100"/>
              <a:t>Durant 8 ans de follow-up, une relation directe et continue entre tour de taille et risque de MC ajusté pour l’âge a été observée.</a:t>
            </a:r>
          </a:p>
          <a:p>
            <a:pPr algn="just"/>
            <a:r>
              <a:rPr lang="en-US" sz="1100"/>
              <a:t> </a:t>
            </a:r>
          </a:p>
          <a:p>
            <a:pPr algn="just"/>
            <a:endParaRPr lang="en-US" sz="1100"/>
          </a:p>
          <a:p>
            <a:pPr algn="just"/>
            <a:endParaRPr lang="en-US" sz="1100"/>
          </a:p>
          <a:p>
            <a:pPr algn="just"/>
            <a:endParaRPr lang="en-US" sz="1100"/>
          </a:p>
          <a:p>
            <a:pPr algn="just"/>
            <a:endParaRPr lang="en-US" sz="1100"/>
          </a:p>
          <a:p>
            <a:pPr algn="just"/>
            <a:endParaRPr lang="en-US" sz="1100"/>
          </a:p>
          <a:p>
            <a:pPr algn="just"/>
            <a:endParaRPr lang="en-US" sz="1100"/>
          </a:p>
          <a:p>
            <a:pPr algn="just"/>
            <a:endParaRPr lang="en-US" sz="1100"/>
          </a:p>
          <a:p>
            <a:pPr algn="just"/>
            <a:endParaRPr lang="en-US" sz="1100"/>
          </a:p>
          <a:p>
            <a:pPr algn="just"/>
            <a:endParaRPr lang="en-US" sz="1100"/>
          </a:p>
          <a:p>
            <a:pPr algn="just"/>
            <a:endParaRPr lang="en-US" sz="1100"/>
          </a:p>
          <a:p>
            <a:pPr algn="just"/>
            <a:endParaRPr lang="en-US" sz="1100"/>
          </a:p>
          <a:p>
            <a:pPr algn="just"/>
            <a:r>
              <a:rPr lang="da-DK" altLang="ja-JP" sz="1000">
                <a:cs typeface="MS PGothic"/>
              </a:rPr>
              <a:t>Rexrode KM, Carey VJ, Hennekens CH et al.  </a:t>
            </a:r>
            <a:r>
              <a:rPr lang="en-US" altLang="ja-JP" sz="1000">
                <a:cs typeface="MS PGothic"/>
              </a:rPr>
              <a:t>Abdominal adiposity and coronary heart disease in women.  JAMA 1998;280:1843-8.</a:t>
            </a:r>
            <a:r>
              <a:rPr lang="en-GB" altLang="ja-JP" sz="1000">
                <a:cs typeface="MS PGothic"/>
              </a:rPr>
              <a:t> </a:t>
            </a:r>
            <a:endParaRPr lang="en-US" sz="1000">
              <a:ea typeface="MS PGothic"/>
              <a:cs typeface="MS PGothic"/>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p:spPr>
        <p:txBody>
          <a:bodyPr/>
          <a:lstStyle/>
          <a:p>
            <a:fld id="{55F0C036-D612-4A28-88AD-7ECD50981A21}" type="slidenum">
              <a:rPr lang="fr-FR" altLang="fr-FR" smtClean="0"/>
              <a:pPr/>
              <a:t>36</a:t>
            </a:fld>
            <a:endParaRPr lang="fr-FR" altLang="fr-F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p:spPr>
        <p:txBody>
          <a:bodyPr/>
          <a:lstStyle/>
          <a:p>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50C1AE39-84EC-44EE-A342-CC16DE7F8B77}" type="slidenum">
              <a:rPr lang="fr-FR" altLang="fr-FR" sz="1200">
                <a:solidFill>
                  <a:schemeClr val="tx1"/>
                </a:solidFill>
              </a:rPr>
              <a:pPr algn="r" eaLnBrk="0" hangingPunct="0"/>
              <a:t>37</a:t>
            </a:fld>
            <a:endParaRPr lang="fr-FR" altLang="fr-FR" sz="1200">
              <a:solidFill>
                <a:schemeClr val="tx1"/>
              </a:solidFill>
            </a:endParaRPr>
          </a:p>
        </p:txBody>
      </p:sp>
      <p:sp>
        <p:nvSpPr>
          <p:cNvPr id="306179" name="Rectangle 2"/>
          <p:cNvSpPr>
            <a:spLocks noGrp="1" noRot="1" noChangeAspect="1" noChangeArrowheads="1" noTextEdit="1"/>
          </p:cNvSpPr>
          <p:nvPr>
            <p:ph type="sldImg"/>
          </p:nvPr>
        </p:nvSpPr>
        <p:spPr>
          <a:ln/>
        </p:spPr>
      </p:sp>
      <p:sp>
        <p:nvSpPr>
          <p:cNvPr id="306180" name="Rectangle 3"/>
          <p:cNvSpPr>
            <a:spLocks noGrp="1" noChangeArrowheads="1"/>
          </p:cNvSpPr>
          <p:nvPr>
            <p:ph type="body" idx="1"/>
          </p:nvPr>
        </p:nvSpPr>
        <p:spPr>
          <a:noFill/>
          <a:ln/>
        </p:spPr>
        <p:txBody>
          <a:bodyPr/>
          <a:lstStyle/>
          <a:p>
            <a:r>
              <a:rPr lang="fr-FR"/>
              <a:t>5 par jour": Mangez tous les jours deux portions de fruits et deux ou trois portions de légumes (soit 500 g en tout), dont au moins deux portions crues. Vous assurerez ainsi votre approvisionnement en vitamines, en oligo-éléments et en fibres. </a:t>
            </a:r>
          </a:p>
          <a:p>
            <a:r>
              <a:rPr lang="fr-FR"/>
              <a:t>Réduisez votre consommation de graisses. Méfiez-vous des graisses cachées qui se trouvent dans la charcuterie, la viande, les produits laitiers non allégés, les pâtisseries et les friandises. Les graisses ne devraient pas représenter plus du tiers des calories que vous emmagasinez. </a:t>
            </a:r>
          </a:p>
          <a:p>
            <a:r>
              <a:rPr lang="fr-FR"/>
              <a:t>Mangez tous les jours des produits céréaliers (pain complet, pâtes complètes, flocons) ou des pommes de terre. </a:t>
            </a:r>
          </a:p>
          <a:p>
            <a:r>
              <a:rPr lang="fr-FR"/>
              <a:t>Ne mangez pas systématiquement de la viande. Optez pour les viandes maigres. </a:t>
            </a:r>
          </a:p>
          <a:p>
            <a:r>
              <a:rPr lang="fr-FR"/>
              <a:t>Deux fois par semaine, mettez du poisson au menu. </a:t>
            </a:r>
          </a:p>
          <a:p>
            <a:r>
              <a:rPr lang="fr-FR"/>
              <a:t>Buvez beaucoup d'eau ou de boissons non sucrées. L'alcool contient beaucoup de calories: n'en buvez donc qu'avec la plus extrême modération. </a:t>
            </a:r>
          </a:p>
          <a:p>
            <a:r>
              <a:rPr lang="fr-FR"/>
              <a:t>Réservez les friandises pour des occasions exceptionnelles. </a:t>
            </a:r>
          </a:p>
          <a:p>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2052B5A5-5A05-4170-94EB-AB07E165C2B0}" type="slidenum">
              <a:rPr lang="fr-FR" altLang="fr-FR" sz="1200">
                <a:solidFill>
                  <a:schemeClr val="tx1"/>
                </a:solidFill>
              </a:rPr>
              <a:pPr algn="r" eaLnBrk="0" hangingPunct="0"/>
              <a:t>38</a:t>
            </a:fld>
            <a:endParaRPr lang="fr-FR" altLang="fr-FR" sz="1200">
              <a:solidFill>
                <a:schemeClr val="tx1"/>
              </a:solidFill>
            </a:endParaRPr>
          </a:p>
        </p:txBody>
      </p:sp>
      <p:sp>
        <p:nvSpPr>
          <p:cNvPr id="308227" name="Rectangle 2"/>
          <p:cNvSpPr>
            <a:spLocks noGrp="1" noRot="1" noChangeAspect="1" noChangeArrowheads="1" noTextEdit="1"/>
          </p:cNvSpPr>
          <p:nvPr>
            <p:ph type="sldImg"/>
          </p:nvPr>
        </p:nvSpPr>
        <p:spPr>
          <a:ln/>
        </p:spPr>
      </p:sp>
      <p:sp>
        <p:nvSpPr>
          <p:cNvPr id="308228" name="Rectangle 3"/>
          <p:cNvSpPr>
            <a:spLocks noGrp="1" noChangeArrowheads="1"/>
          </p:cNvSpPr>
          <p:nvPr>
            <p:ph type="body" idx="1"/>
          </p:nvPr>
        </p:nvSpPr>
        <p:spPr>
          <a:noFill/>
          <a:ln/>
        </p:spPr>
        <p:txBody>
          <a:bodyPr/>
          <a:lstStyle/>
          <a:p>
            <a:r>
              <a:rPr lang="fr-FR"/>
              <a:t>5 par jour": Mangez tous les jours deux portions de fruits et deux ou trois portions de légumes (soit 500 g en tout), dont au moins deux portions crues. Vous assurerez ainsi votre approvisionnement en vitamines, en oligo-éléments et en fibres. </a:t>
            </a:r>
          </a:p>
          <a:p>
            <a:r>
              <a:rPr lang="fr-FR"/>
              <a:t>Réduisez votre consommation de graisses. Méfiez-vous des graisses cachées qui se trouvent dans la charcuterie, la viande, les produits laitiers non allégés, les pâtisseries et les friandises. Les graisses ne devraient pas représenter plus du tiers des calories que vous emmagasinez. </a:t>
            </a:r>
          </a:p>
          <a:p>
            <a:r>
              <a:rPr lang="fr-FR"/>
              <a:t>Mangez tous les jours des produits céréaliers (pain complet, pâtes complètes, flocons) ou des pommes de terre. </a:t>
            </a:r>
          </a:p>
          <a:p>
            <a:r>
              <a:rPr lang="fr-FR"/>
              <a:t>Ne mangez pas systématiquement de la viande. Optez pour les viandes maigres. </a:t>
            </a:r>
          </a:p>
          <a:p>
            <a:r>
              <a:rPr lang="fr-FR"/>
              <a:t>Deux fois par semaine, mettez du poisson au menu. </a:t>
            </a:r>
          </a:p>
          <a:p>
            <a:r>
              <a:rPr lang="fr-FR"/>
              <a:t>Buvez beaucoup d'eau ou de boissons non sucrées. L'alcool contient beaucoup de calories: n'en buvez donc qu'avec la plus extrême modération. </a:t>
            </a:r>
          </a:p>
          <a:p>
            <a:r>
              <a:rPr lang="fr-FR"/>
              <a:t>Réservez les friandises pour des occasions exceptionnelles. </a:t>
            </a:r>
          </a:p>
          <a:p>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lt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fr-FR" altLang="en-GB"/>
          </a:p>
        </p:txBody>
      </p:sp>
      <p:sp>
        <p:nvSpPr>
          <p:cNvPr id="6" name="Rectangle 6"/>
          <p:cNvSpPr>
            <a:spLocks noGrp="1" noChangeArrowheads="1"/>
          </p:cNvSpPr>
          <p:nvPr>
            <p:ph type="sldNum" sz="quarter" idx="12"/>
          </p:nvPr>
        </p:nvSpPr>
        <p:spPr>
          <a:ln/>
        </p:spPr>
        <p:txBody>
          <a:bodyPr/>
          <a:lstStyle>
            <a:lvl1pPr>
              <a:defRPr/>
            </a:lvl1pPr>
          </a:lstStyle>
          <a:p>
            <a:pPr>
              <a:defRPr/>
            </a:pPr>
            <a:fld id="{A38DAACF-0CFC-4D3A-8426-AC37CDDA5549}" type="slidenum">
              <a:rPr lang="fr-FR" altLang="en-GB"/>
              <a:pPr>
                <a:defRPr/>
              </a:pPr>
              <a:t>‹N°›</a:t>
            </a:fld>
            <a:endParaRPr lang="fr-FR" alt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fr-FR" alt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fr-FR" altLang="en-GB"/>
          </a:p>
        </p:txBody>
      </p:sp>
      <p:sp>
        <p:nvSpPr>
          <p:cNvPr id="6" name="Rectangle 6"/>
          <p:cNvSpPr>
            <a:spLocks noGrp="1" noChangeArrowheads="1"/>
          </p:cNvSpPr>
          <p:nvPr>
            <p:ph type="sldNum" sz="quarter" idx="12"/>
          </p:nvPr>
        </p:nvSpPr>
        <p:spPr>
          <a:ln/>
        </p:spPr>
        <p:txBody>
          <a:bodyPr/>
          <a:lstStyle>
            <a:lvl1pPr>
              <a:defRPr/>
            </a:lvl1pPr>
          </a:lstStyle>
          <a:p>
            <a:pPr>
              <a:defRPr/>
            </a:pPr>
            <a:fld id="{23EF024A-9705-4FE2-A9F3-1CB98C51C0D2}" type="slidenum">
              <a:rPr lang="fr-FR" altLang="en-GB"/>
              <a:pPr>
                <a:defRPr/>
              </a:pPr>
              <a:t>‹N°›</a:t>
            </a:fld>
            <a:endParaRPr lang="fr-FR" alt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724650" y="228600"/>
            <a:ext cx="2114550" cy="5867400"/>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381000" y="228600"/>
            <a:ext cx="6191250" cy="586740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fr-FR" alt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fr-FR" altLang="en-GB"/>
          </a:p>
        </p:txBody>
      </p:sp>
      <p:sp>
        <p:nvSpPr>
          <p:cNvPr id="6" name="Rectangle 6"/>
          <p:cNvSpPr>
            <a:spLocks noGrp="1" noChangeArrowheads="1"/>
          </p:cNvSpPr>
          <p:nvPr>
            <p:ph type="sldNum" sz="quarter" idx="12"/>
          </p:nvPr>
        </p:nvSpPr>
        <p:spPr>
          <a:ln/>
        </p:spPr>
        <p:txBody>
          <a:bodyPr/>
          <a:lstStyle>
            <a:lvl1pPr>
              <a:defRPr/>
            </a:lvl1pPr>
          </a:lstStyle>
          <a:p>
            <a:pPr>
              <a:defRPr/>
            </a:pPr>
            <a:fld id="{FCE7C789-B782-4143-8957-7C5CEF5B678E}" type="slidenum">
              <a:rPr lang="fr-FR" altLang="en-GB"/>
              <a:pPr>
                <a:defRPr/>
              </a:pPr>
              <a:t>‹N°›</a:t>
            </a:fld>
            <a:endParaRPr lang="fr-FR" alt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re. Texte et image de la bibliothèque">
    <p:spTree>
      <p:nvGrpSpPr>
        <p:cNvPr id="1" name=""/>
        <p:cNvGrpSpPr/>
        <p:nvPr/>
      </p:nvGrpSpPr>
      <p:grpSpPr>
        <a:xfrm>
          <a:off x="0" y="0"/>
          <a:ext cx="0" cy="0"/>
          <a:chOff x="0" y="0"/>
          <a:chExt cx="0" cy="0"/>
        </a:xfrm>
      </p:grpSpPr>
      <p:sp>
        <p:nvSpPr>
          <p:cNvPr id="2" name="Titre 1"/>
          <p:cNvSpPr>
            <a:spLocks noGrp="1"/>
          </p:cNvSpPr>
          <p:nvPr>
            <p:ph type="title"/>
          </p:nvPr>
        </p:nvSpPr>
        <p:spPr>
          <a:xfrm>
            <a:off x="381000" y="228600"/>
            <a:ext cx="8458200" cy="1524000"/>
          </a:xfrm>
        </p:spPr>
        <p:txBody>
          <a:bodyPr/>
          <a:lstStyle/>
          <a:p>
            <a:r>
              <a:rPr lang="fr-FR"/>
              <a:t>Cliquez pour modifier le style du titre</a:t>
            </a:r>
          </a:p>
        </p:txBody>
      </p:sp>
      <p:sp>
        <p:nvSpPr>
          <p:cNvPr id="3" name="Espace réservé du texte 2"/>
          <p:cNvSpPr>
            <a:spLocks noGrp="1"/>
          </p:cNvSpPr>
          <p:nvPr>
            <p:ph type="body" sz="half" idx="1"/>
          </p:nvPr>
        </p:nvSpPr>
        <p:spPr>
          <a:xfrm>
            <a:off x="685800" y="1981200"/>
            <a:ext cx="3810000" cy="41148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image de la bibliothèque 3"/>
          <p:cNvSpPr>
            <a:spLocks noGrp="1"/>
          </p:cNvSpPr>
          <p:nvPr>
            <p:ph type="clipArt" sz="half" idx="2"/>
          </p:nvPr>
        </p:nvSpPr>
        <p:spPr>
          <a:xfrm>
            <a:off x="4648200" y="1981200"/>
            <a:ext cx="3810000" cy="4114800"/>
          </a:xfrm>
        </p:spPr>
        <p:txBody>
          <a:bodyPr/>
          <a:lstStyle/>
          <a:p>
            <a:pPr lvl="0"/>
            <a:endParaRPr lang="fr-FR" noProof="0"/>
          </a:p>
        </p:txBody>
      </p:sp>
      <p:sp>
        <p:nvSpPr>
          <p:cNvPr id="5" name="Rectangle 4"/>
          <p:cNvSpPr>
            <a:spLocks noGrp="1" noChangeArrowheads="1"/>
          </p:cNvSpPr>
          <p:nvPr>
            <p:ph type="dt" sz="half" idx="10"/>
          </p:nvPr>
        </p:nvSpPr>
        <p:spPr>
          <a:ln/>
        </p:spPr>
        <p:txBody>
          <a:bodyPr/>
          <a:lstStyle>
            <a:lvl1pPr>
              <a:defRPr/>
            </a:lvl1pPr>
          </a:lstStyle>
          <a:p>
            <a:pPr>
              <a:defRPr/>
            </a:pPr>
            <a:endParaRPr lang="fr-FR" alt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fr-FR" altLang="en-GB"/>
          </a:p>
        </p:txBody>
      </p:sp>
      <p:sp>
        <p:nvSpPr>
          <p:cNvPr id="7" name="Rectangle 6"/>
          <p:cNvSpPr>
            <a:spLocks noGrp="1" noChangeArrowheads="1"/>
          </p:cNvSpPr>
          <p:nvPr>
            <p:ph type="sldNum" sz="quarter" idx="12"/>
          </p:nvPr>
        </p:nvSpPr>
        <p:spPr>
          <a:ln/>
        </p:spPr>
        <p:txBody>
          <a:bodyPr/>
          <a:lstStyle>
            <a:lvl1pPr>
              <a:defRPr/>
            </a:lvl1pPr>
          </a:lstStyle>
          <a:p>
            <a:pPr>
              <a:defRPr/>
            </a:pPr>
            <a:fld id="{F0926206-760E-43FD-A1A5-79F48DB8A112}" type="slidenum">
              <a:rPr lang="fr-FR" altLang="en-GB"/>
              <a:pPr>
                <a:defRPr/>
              </a:pPr>
              <a:t>‹N°›</a:t>
            </a:fld>
            <a:endParaRPr lang="fr-FR" alt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reserve="1">
  <p:cSld name="Titre. Contenu et texte">
    <p:spTree>
      <p:nvGrpSpPr>
        <p:cNvPr id="1" name=""/>
        <p:cNvGrpSpPr/>
        <p:nvPr/>
      </p:nvGrpSpPr>
      <p:grpSpPr>
        <a:xfrm>
          <a:off x="0" y="0"/>
          <a:ext cx="0" cy="0"/>
          <a:chOff x="0" y="0"/>
          <a:chExt cx="0" cy="0"/>
        </a:xfrm>
      </p:grpSpPr>
      <p:sp>
        <p:nvSpPr>
          <p:cNvPr id="2" name="Titre 1"/>
          <p:cNvSpPr>
            <a:spLocks noGrp="1"/>
          </p:cNvSpPr>
          <p:nvPr>
            <p:ph type="title"/>
          </p:nvPr>
        </p:nvSpPr>
        <p:spPr>
          <a:xfrm>
            <a:off x="381000" y="228600"/>
            <a:ext cx="8458200" cy="1524000"/>
          </a:xfrm>
        </p:spPr>
        <p:txBody>
          <a:bodyPr/>
          <a:lstStyle/>
          <a:p>
            <a:r>
              <a:rPr lang="fr-FR"/>
              <a:t>Cliquez pour modifier le style du titre</a:t>
            </a:r>
          </a:p>
        </p:txBody>
      </p:sp>
      <p:sp>
        <p:nvSpPr>
          <p:cNvPr id="3" name="Espace réservé du contenu 2"/>
          <p:cNvSpPr>
            <a:spLocks noGrp="1"/>
          </p:cNvSpPr>
          <p:nvPr>
            <p:ph sz="half" idx="1"/>
          </p:nvPr>
        </p:nvSpPr>
        <p:spPr>
          <a:xfrm>
            <a:off x="685800" y="1981200"/>
            <a:ext cx="3810000" cy="41148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648200" y="1981200"/>
            <a:ext cx="3810000" cy="41148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4"/>
          <p:cNvSpPr>
            <a:spLocks noGrp="1" noChangeArrowheads="1"/>
          </p:cNvSpPr>
          <p:nvPr>
            <p:ph type="dt" sz="half" idx="10"/>
          </p:nvPr>
        </p:nvSpPr>
        <p:spPr>
          <a:ln/>
        </p:spPr>
        <p:txBody>
          <a:bodyPr/>
          <a:lstStyle>
            <a:lvl1pPr>
              <a:defRPr/>
            </a:lvl1pPr>
          </a:lstStyle>
          <a:p>
            <a:pPr>
              <a:defRPr/>
            </a:pPr>
            <a:endParaRPr lang="fr-FR" alt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fr-FR" altLang="en-GB"/>
          </a:p>
        </p:txBody>
      </p:sp>
      <p:sp>
        <p:nvSpPr>
          <p:cNvPr id="7" name="Rectangle 6"/>
          <p:cNvSpPr>
            <a:spLocks noGrp="1" noChangeArrowheads="1"/>
          </p:cNvSpPr>
          <p:nvPr>
            <p:ph type="sldNum" sz="quarter" idx="12"/>
          </p:nvPr>
        </p:nvSpPr>
        <p:spPr>
          <a:ln/>
        </p:spPr>
        <p:txBody>
          <a:bodyPr/>
          <a:lstStyle>
            <a:lvl1pPr>
              <a:defRPr/>
            </a:lvl1pPr>
          </a:lstStyle>
          <a:p>
            <a:pPr>
              <a:defRPr/>
            </a:pPr>
            <a:fld id="{798E49B8-9657-4354-A4A3-ADD87628A48E}" type="slidenum">
              <a:rPr lang="fr-FR" altLang="en-GB"/>
              <a:pPr>
                <a:defRPr/>
              </a:pPr>
              <a:t>‹N°›</a:t>
            </a:fld>
            <a:endParaRPr lang="fr-FR" altLang="en-GB"/>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hart" preserve="1">
  <p:cSld name="Titre. Texte et diagramme">
    <p:spTree>
      <p:nvGrpSpPr>
        <p:cNvPr id="1" name=""/>
        <p:cNvGrpSpPr/>
        <p:nvPr/>
      </p:nvGrpSpPr>
      <p:grpSpPr>
        <a:xfrm>
          <a:off x="0" y="0"/>
          <a:ext cx="0" cy="0"/>
          <a:chOff x="0" y="0"/>
          <a:chExt cx="0" cy="0"/>
        </a:xfrm>
      </p:grpSpPr>
      <p:sp>
        <p:nvSpPr>
          <p:cNvPr id="2" name="Titre 1"/>
          <p:cNvSpPr>
            <a:spLocks noGrp="1"/>
          </p:cNvSpPr>
          <p:nvPr>
            <p:ph type="title"/>
          </p:nvPr>
        </p:nvSpPr>
        <p:spPr>
          <a:xfrm>
            <a:off x="381000" y="228600"/>
            <a:ext cx="8458200" cy="1524000"/>
          </a:xfrm>
        </p:spPr>
        <p:txBody>
          <a:bodyPr/>
          <a:lstStyle/>
          <a:p>
            <a:r>
              <a:rPr lang="fr-FR"/>
              <a:t>Cliquez pour modifier le style du titre</a:t>
            </a:r>
          </a:p>
        </p:txBody>
      </p:sp>
      <p:sp>
        <p:nvSpPr>
          <p:cNvPr id="3" name="Espace réservé du texte 2"/>
          <p:cNvSpPr>
            <a:spLocks noGrp="1"/>
          </p:cNvSpPr>
          <p:nvPr>
            <p:ph type="body" sz="half" idx="1"/>
          </p:nvPr>
        </p:nvSpPr>
        <p:spPr>
          <a:xfrm>
            <a:off x="685800" y="1981200"/>
            <a:ext cx="3810000" cy="41148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graphique 3"/>
          <p:cNvSpPr>
            <a:spLocks noGrp="1"/>
          </p:cNvSpPr>
          <p:nvPr>
            <p:ph type="chart" sz="half" idx="2"/>
          </p:nvPr>
        </p:nvSpPr>
        <p:spPr>
          <a:xfrm>
            <a:off x="4648200" y="1981200"/>
            <a:ext cx="3810000" cy="4114800"/>
          </a:xfrm>
        </p:spPr>
        <p:txBody>
          <a:bodyPr/>
          <a:lstStyle/>
          <a:p>
            <a:pPr lvl="0"/>
            <a:endParaRPr lang="fr-FR" noProof="0"/>
          </a:p>
        </p:txBody>
      </p:sp>
      <p:sp>
        <p:nvSpPr>
          <p:cNvPr id="5" name="Rectangle 4"/>
          <p:cNvSpPr>
            <a:spLocks noGrp="1" noChangeArrowheads="1"/>
          </p:cNvSpPr>
          <p:nvPr>
            <p:ph type="dt" sz="half" idx="10"/>
          </p:nvPr>
        </p:nvSpPr>
        <p:spPr>
          <a:ln/>
        </p:spPr>
        <p:txBody>
          <a:bodyPr/>
          <a:lstStyle>
            <a:lvl1pPr>
              <a:defRPr/>
            </a:lvl1pPr>
          </a:lstStyle>
          <a:p>
            <a:pPr>
              <a:defRPr/>
            </a:pPr>
            <a:endParaRPr lang="fr-FR" alt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fr-FR" altLang="en-GB"/>
          </a:p>
        </p:txBody>
      </p:sp>
      <p:sp>
        <p:nvSpPr>
          <p:cNvPr id="7" name="Rectangle 6"/>
          <p:cNvSpPr>
            <a:spLocks noGrp="1" noChangeArrowheads="1"/>
          </p:cNvSpPr>
          <p:nvPr>
            <p:ph type="sldNum" sz="quarter" idx="12"/>
          </p:nvPr>
        </p:nvSpPr>
        <p:spPr>
          <a:ln/>
        </p:spPr>
        <p:txBody>
          <a:bodyPr/>
          <a:lstStyle>
            <a:lvl1pPr>
              <a:defRPr/>
            </a:lvl1pPr>
          </a:lstStyle>
          <a:p>
            <a:pPr>
              <a:defRPr/>
            </a:pPr>
            <a:fld id="{698057CE-FCA6-4C33-AFE6-CA336F202E8B}" type="slidenum">
              <a:rPr lang="fr-FR" altLang="en-GB"/>
              <a:pPr>
                <a:defRPr/>
              </a:pPr>
              <a:t>‹N°›</a:t>
            </a:fld>
            <a:endParaRPr lang="fr-FR" altLang="en-GB"/>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bl" preserve="1">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381000" y="228600"/>
            <a:ext cx="8458200" cy="1524000"/>
          </a:xfrm>
        </p:spPr>
        <p:txBody>
          <a:bodyPr/>
          <a:lstStyle/>
          <a:p>
            <a:r>
              <a:rPr lang="fr-FR"/>
              <a:t>Cliquez pour modifier le style du titre</a:t>
            </a:r>
          </a:p>
        </p:txBody>
      </p:sp>
      <p:sp>
        <p:nvSpPr>
          <p:cNvPr id="3" name="Espace réservé du tableau 2"/>
          <p:cNvSpPr>
            <a:spLocks noGrp="1"/>
          </p:cNvSpPr>
          <p:nvPr>
            <p:ph type="tbl" idx="1"/>
          </p:nvPr>
        </p:nvSpPr>
        <p:spPr>
          <a:xfrm>
            <a:off x="685800" y="1981200"/>
            <a:ext cx="7772400" cy="4114800"/>
          </a:xfrm>
        </p:spPr>
        <p:txBody>
          <a:bodyPr/>
          <a:lstStyle/>
          <a:p>
            <a:pPr lvl="0"/>
            <a:endParaRPr lang="fr-FR" noProof="0"/>
          </a:p>
        </p:txBody>
      </p:sp>
      <p:sp>
        <p:nvSpPr>
          <p:cNvPr id="4" name="Rectangle 4"/>
          <p:cNvSpPr>
            <a:spLocks noGrp="1" noChangeArrowheads="1"/>
          </p:cNvSpPr>
          <p:nvPr>
            <p:ph type="dt" sz="half" idx="10"/>
          </p:nvPr>
        </p:nvSpPr>
        <p:spPr>
          <a:ln/>
        </p:spPr>
        <p:txBody>
          <a:bodyPr/>
          <a:lstStyle>
            <a:lvl1pPr>
              <a:defRPr/>
            </a:lvl1pPr>
          </a:lstStyle>
          <a:p>
            <a:pPr>
              <a:defRPr/>
            </a:pPr>
            <a:endParaRPr lang="fr-FR" alt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fr-FR" altLang="en-GB"/>
          </a:p>
        </p:txBody>
      </p:sp>
      <p:sp>
        <p:nvSpPr>
          <p:cNvPr id="6" name="Rectangle 6"/>
          <p:cNvSpPr>
            <a:spLocks noGrp="1" noChangeArrowheads="1"/>
          </p:cNvSpPr>
          <p:nvPr>
            <p:ph type="sldNum" sz="quarter" idx="12"/>
          </p:nvPr>
        </p:nvSpPr>
        <p:spPr>
          <a:ln/>
        </p:spPr>
        <p:txBody>
          <a:bodyPr/>
          <a:lstStyle>
            <a:lvl1pPr>
              <a:defRPr/>
            </a:lvl1pPr>
          </a:lstStyle>
          <a:p>
            <a:pPr>
              <a:defRPr/>
            </a:pPr>
            <a:fld id="{6A2B97D4-A256-4723-91F7-E31488AE0361}" type="slidenum">
              <a:rPr lang="fr-FR" altLang="en-GB"/>
              <a:pPr>
                <a:defRPr/>
              </a:pPr>
              <a:t>‹N°›</a:t>
            </a:fld>
            <a:endParaRPr lang="fr-FR" altLang="en-GB"/>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Media" preserve="1">
  <p:cSld name="Titre. Texte et clip multimédia">
    <p:spTree>
      <p:nvGrpSpPr>
        <p:cNvPr id="1" name=""/>
        <p:cNvGrpSpPr/>
        <p:nvPr/>
      </p:nvGrpSpPr>
      <p:grpSpPr>
        <a:xfrm>
          <a:off x="0" y="0"/>
          <a:ext cx="0" cy="0"/>
          <a:chOff x="0" y="0"/>
          <a:chExt cx="0" cy="0"/>
        </a:xfrm>
      </p:grpSpPr>
      <p:sp>
        <p:nvSpPr>
          <p:cNvPr id="2" name="Titre 1"/>
          <p:cNvSpPr>
            <a:spLocks noGrp="1"/>
          </p:cNvSpPr>
          <p:nvPr>
            <p:ph type="title"/>
          </p:nvPr>
        </p:nvSpPr>
        <p:spPr>
          <a:xfrm>
            <a:off x="381000" y="228600"/>
            <a:ext cx="8458200" cy="1524000"/>
          </a:xfrm>
        </p:spPr>
        <p:txBody>
          <a:bodyPr/>
          <a:lstStyle/>
          <a:p>
            <a:r>
              <a:rPr lang="fr-FR"/>
              <a:t>Cliquez pour modifier le style du titre</a:t>
            </a:r>
          </a:p>
        </p:txBody>
      </p:sp>
      <p:sp>
        <p:nvSpPr>
          <p:cNvPr id="3" name="Espace réservé du texte 2"/>
          <p:cNvSpPr>
            <a:spLocks noGrp="1"/>
          </p:cNvSpPr>
          <p:nvPr>
            <p:ph type="body" sz="half" idx="1"/>
          </p:nvPr>
        </p:nvSpPr>
        <p:spPr>
          <a:xfrm>
            <a:off x="685800" y="1981200"/>
            <a:ext cx="3810000" cy="41148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élément multimédia 3"/>
          <p:cNvSpPr>
            <a:spLocks noGrp="1"/>
          </p:cNvSpPr>
          <p:nvPr>
            <p:ph type="media" sz="half" idx="2"/>
          </p:nvPr>
        </p:nvSpPr>
        <p:spPr>
          <a:xfrm>
            <a:off x="4648200" y="1981200"/>
            <a:ext cx="3810000" cy="4114800"/>
          </a:xfrm>
        </p:spPr>
        <p:txBody>
          <a:bodyPr/>
          <a:lstStyle/>
          <a:p>
            <a:pPr lvl="0"/>
            <a:endParaRPr lang="fr-FR" noProof="0"/>
          </a:p>
        </p:txBody>
      </p:sp>
      <p:sp>
        <p:nvSpPr>
          <p:cNvPr id="5" name="Rectangle 4"/>
          <p:cNvSpPr>
            <a:spLocks noGrp="1" noChangeArrowheads="1"/>
          </p:cNvSpPr>
          <p:nvPr>
            <p:ph type="dt" sz="half" idx="10"/>
          </p:nvPr>
        </p:nvSpPr>
        <p:spPr>
          <a:ln/>
        </p:spPr>
        <p:txBody>
          <a:bodyPr/>
          <a:lstStyle>
            <a:lvl1pPr>
              <a:defRPr/>
            </a:lvl1pPr>
          </a:lstStyle>
          <a:p>
            <a:pPr>
              <a:defRPr/>
            </a:pPr>
            <a:endParaRPr lang="fr-FR" alt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fr-FR" altLang="en-GB"/>
          </a:p>
        </p:txBody>
      </p:sp>
      <p:sp>
        <p:nvSpPr>
          <p:cNvPr id="7" name="Rectangle 6"/>
          <p:cNvSpPr>
            <a:spLocks noGrp="1" noChangeArrowheads="1"/>
          </p:cNvSpPr>
          <p:nvPr>
            <p:ph type="sldNum" sz="quarter" idx="12"/>
          </p:nvPr>
        </p:nvSpPr>
        <p:spPr>
          <a:ln/>
        </p:spPr>
        <p:txBody>
          <a:bodyPr/>
          <a:lstStyle>
            <a:lvl1pPr>
              <a:defRPr/>
            </a:lvl1pPr>
          </a:lstStyle>
          <a:p>
            <a:pPr>
              <a:defRPr/>
            </a:pPr>
            <a:fld id="{40CECA8A-39E7-4064-ABDA-C97FCD116FE7}" type="slidenum">
              <a:rPr lang="fr-FR" altLang="en-GB"/>
              <a:pPr>
                <a:defRPr/>
              </a:pPr>
              <a:t>‹N°›</a:t>
            </a:fld>
            <a:endParaRPr lang="fr-FR" alt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fr-FR" alt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fr-FR" altLang="en-GB"/>
          </a:p>
        </p:txBody>
      </p:sp>
      <p:sp>
        <p:nvSpPr>
          <p:cNvPr id="6" name="Rectangle 6"/>
          <p:cNvSpPr>
            <a:spLocks noGrp="1" noChangeArrowheads="1"/>
          </p:cNvSpPr>
          <p:nvPr>
            <p:ph type="sldNum" sz="quarter" idx="12"/>
          </p:nvPr>
        </p:nvSpPr>
        <p:spPr>
          <a:ln/>
        </p:spPr>
        <p:txBody>
          <a:bodyPr/>
          <a:lstStyle>
            <a:lvl1pPr>
              <a:defRPr/>
            </a:lvl1pPr>
          </a:lstStyle>
          <a:p>
            <a:pPr>
              <a:defRPr/>
            </a:pPr>
            <a:fld id="{9FAD76D9-A58F-4FEC-892A-259F42937162}" type="slidenum">
              <a:rPr lang="fr-FR" altLang="en-GB"/>
              <a:pPr>
                <a:defRPr/>
              </a:pPr>
              <a:t>‹N°›</a:t>
            </a:fld>
            <a:endParaRPr lang="fr-FR" alt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lt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fr-FR" altLang="en-GB"/>
          </a:p>
        </p:txBody>
      </p:sp>
      <p:sp>
        <p:nvSpPr>
          <p:cNvPr id="6" name="Rectangle 6"/>
          <p:cNvSpPr>
            <a:spLocks noGrp="1" noChangeArrowheads="1"/>
          </p:cNvSpPr>
          <p:nvPr>
            <p:ph type="sldNum" sz="quarter" idx="12"/>
          </p:nvPr>
        </p:nvSpPr>
        <p:spPr>
          <a:ln/>
        </p:spPr>
        <p:txBody>
          <a:bodyPr/>
          <a:lstStyle>
            <a:lvl1pPr>
              <a:defRPr/>
            </a:lvl1pPr>
          </a:lstStyle>
          <a:p>
            <a:pPr>
              <a:defRPr/>
            </a:pPr>
            <a:fld id="{B981617F-D10B-4385-B3C1-FB66B27382F5}" type="slidenum">
              <a:rPr lang="fr-FR" altLang="en-GB"/>
              <a:pPr>
                <a:defRPr/>
              </a:pPr>
              <a:t>‹N°›</a:t>
            </a:fld>
            <a:endParaRPr lang="fr-FR" alt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4"/>
          <p:cNvSpPr>
            <a:spLocks noGrp="1" noChangeArrowheads="1"/>
          </p:cNvSpPr>
          <p:nvPr>
            <p:ph type="dt" sz="half" idx="10"/>
          </p:nvPr>
        </p:nvSpPr>
        <p:spPr>
          <a:ln/>
        </p:spPr>
        <p:txBody>
          <a:bodyPr/>
          <a:lstStyle>
            <a:lvl1pPr>
              <a:defRPr/>
            </a:lvl1pPr>
          </a:lstStyle>
          <a:p>
            <a:pPr>
              <a:defRPr/>
            </a:pPr>
            <a:endParaRPr lang="fr-FR" alt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fr-FR" altLang="en-GB"/>
          </a:p>
        </p:txBody>
      </p:sp>
      <p:sp>
        <p:nvSpPr>
          <p:cNvPr id="7" name="Rectangle 6"/>
          <p:cNvSpPr>
            <a:spLocks noGrp="1" noChangeArrowheads="1"/>
          </p:cNvSpPr>
          <p:nvPr>
            <p:ph type="sldNum" sz="quarter" idx="12"/>
          </p:nvPr>
        </p:nvSpPr>
        <p:spPr>
          <a:ln/>
        </p:spPr>
        <p:txBody>
          <a:bodyPr/>
          <a:lstStyle>
            <a:lvl1pPr>
              <a:defRPr/>
            </a:lvl1pPr>
          </a:lstStyle>
          <a:p>
            <a:pPr>
              <a:defRPr/>
            </a:pPr>
            <a:fld id="{2E54C99C-E9E1-44DA-B154-EEF4B0A406BF}" type="slidenum">
              <a:rPr lang="fr-FR" altLang="en-GB"/>
              <a:pPr>
                <a:defRPr/>
              </a:pPr>
              <a:t>‹N°›</a:t>
            </a:fld>
            <a:endParaRPr lang="fr-FR" alt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4"/>
          <p:cNvSpPr>
            <a:spLocks noGrp="1" noChangeArrowheads="1"/>
          </p:cNvSpPr>
          <p:nvPr>
            <p:ph type="dt" sz="half" idx="10"/>
          </p:nvPr>
        </p:nvSpPr>
        <p:spPr>
          <a:ln/>
        </p:spPr>
        <p:txBody>
          <a:bodyPr/>
          <a:lstStyle>
            <a:lvl1pPr>
              <a:defRPr/>
            </a:lvl1pPr>
          </a:lstStyle>
          <a:p>
            <a:pPr>
              <a:defRPr/>
            </a:pPr>
            <a:endParaRPr lang="fr-FR" alt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fr-FR" altLang="en-GB"/>
          </a:p>
        </p:txBody>
      </p:sp>
      <p:sp>
        <p:nvSpPr>
          <p:cNvPr id="9" name="Rectangle 6"/>
          <p:cNvSpPr>
            <a:spLocks noGrp="1" noChangeArrowheads="1"/>
          </p:cNvSpPr>
          <p:nvPr>
            <p:ph type="sldNum" sz="quarter" idx="12"/>
          </p:nvPr>
        </p:nvSpPr>
        <p:spPr>
          <a:ln/>
        </p:spPr>
        <p:txBody>
          <a:bodyPr/>
          <a:lstStyle>
            <a:lvl1pPr>
              <a:defRPr/>
            </a:lvl1pPr>
          </a:lstStyle>
          <a:p>
            <a:pPr>
              <a:defRPr/>
            </a:pPr>
            <a:fld id="{38CEA777-93D8-4CD2-B533-76EC85D8A95B}" type="slidenum">
              <a:rPr lang="fr-FR" altLang="en-GB"/>
              <a:pPr>
                <a:defRPr/>
              </a:pPr>
              <a:t>‹N°›</a:t>
            </a:fld>
            <a:endParaRPr lang="fr-FR" alt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Rectangle 4"/>
          <p:cNvSpPr>
            <a:spLocks noGrp="1" noChangeArrowheads="1"/>
          </p:cNvSpPr>
          <p:nvPr>
            <p:ph type="dt" sz="half" idx="10"/>
          </p:nvPr>
        </p:nvSpPr>
        <p:spPr>
          <a:ln/>
        </p:spPr>
        <p:txBody>
          <a:bodyPr/>
          <a:lstStyle>
            <a:lvl1pPr>
              <a:defRPr/>
            </a:lvl1pPr>
          </a:lstStyle>
          <a:p>
            <a:pPr>
              <a:defRPr/>
            </a:pPr>
            <a:endParaRPr lang="fr-FR" alt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fr-FR" altLang="en-GB"/>
          </a:p>
        </p:txBody>
      </p:sp>
      <p:sp>
        <p:nvSpPr>
          <p:cNvPr id="5" name="Rectangle 6"/>
          <p:cNvSpPr>
            <a:spLocks noGrp="1" noChangeArrowheads="1"/>
          </p:cNvSpPr>
          <p:nvPr>
            <p:ph type="sldNum" sz="quarter" idx="12"/>
          </p:nvPr>
        </p:nvSpPr>
        <p:spPr>
          <a:ln/>
        </p:spPr>
        <p:txBody>
          <a:bodyPr/>
          <a:lstStyle>
            <a:lvl1pPr>
              <a:defRPr/>
            </a:lvl1pPr>
          </a:lstStyle>
          <a:p>
            <a:pPr>
              <a:defRPr/>
            </a:pPr>
            <a:fld id="{B6472D08-7B95-49EB-A102-E8A182A5E213}" type="slidenum">
              <a:rPr lang="fr-FR" altLang="en-GB"/>
              <a:pPr>
                <a:defRPr/>
              </a:pPr>
              <a:t>‹N°›</a:t>
            </a:fld>
            <a:endParaRPr lang="fr-FR" alt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lt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fr-FR" altLang="en-GB"/>
          </a:p>
        </p:txBody>
      </p:sp>
      <p:sp>
        <p:nvSpPr>
          <p:cNvPr id="4" name="Rectangle 6"/>
          <p:cNvSpPr>
            <a:spLocks noGrp="1" noChangeArrowheads="1"/>
          </p:cNvSpPr>
          <p:nvPr>
            <p:ph type="sldNum" sz="quarter" idx="12"/>
          </p:nvPr>
        </p:nvSpPr>
        <p:spPr>
          <a:ln/>
        </p:spPr>
        <p:txBody>
          <a:bodyPr/>
          <a:lstStyle>
            <a:lvl1pPr>
              <a:defRPr/>
            </a:lvl1pPr>
          </a:lstStyle>
          <a:p>
            <a:pPr>
              <a:defRPr/>
            </a:pPr>
            <a:fld id="{B29377C1-BAA6-43D6-8689-CA9D805853AB}" type="slidenum">
              <a:rPr lang="fr-FR" altLang="en-GB"/>
              <a:pPr>
                <a:defRPr/>
              </a:pPr>
              <a:t>‹N°›</a:t>
            </a:fld>
            <a:endParaRPr lang="fr-FR" alt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lt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fr-FR" altLang="en-GB"/>
          </a:p>
        </p:txBody>
      </p:sp>
      <p:sp>
        <p:nvSpPr>
          <p:cNvPr id="7" name="Rectangle 6"/>
          <p:cNvSpPr>
            <a:spLocks noGrp="1" noChangeArrowheads="1"/>
          </p:cNvSpPr>
          <p:nvPr>
            <p:ph type="sldNum" sz="quarter" idx="12"/>
          </p:nvPr>
        </p:nvSpPr>
        <p:spPr>
          <a:ln/>
        </p:spPr>
        <p:txBody>
          <a:bodyPr/>
          <a:lstStyle>
            <a:lvl1pPr>
              <a:defRPr/>
            </a:lvl1pPr>
          </a:lstStyle>
          <a:p>
            <a:pPr>
              <a:defRPr/>
            </a:pPr>
            <a:fld id="{7DFDDBC6-D01A-42F8-9838-F3228AE6BED3}" type="slidenum">
              <a:rPr lang="fr-FR" altLang="en-GB"/>
              <a:pPr>
                <a:defRPr/>
              </a:pPr>
              <a:t>‹N°›</a:t>
            </a:fld>
            <a:endParaRPr lang="fr-FR" alt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lt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fr-FR" altLang="en-GB"/>
          </a:p>
        </p:txBody>
      </p:sp>
      <p:sp>
        <p:nvSpPr>
          <p:cNvPr id="7" name="Rectangle 6"/>
          <p:cNvSpPr>
            <a:spLocks noGrp="1" noChangeArrowheads="1"/>
          </p:cNvSpPr>
          <p:nvPr>
            <p:ph type="sldNum" sz="quarter" idx="12"/>
          </p:nvPr>
        </p:nvSpPr>
        <p:spPr>
          <a:ln/>
        </p:spPr>
        <p:txBody>
          <a:bodyPr/>
          <a:lstStyle>
            <a:lvl1pPr>
              <a:defRPr/>
            </a:lvl1pPr>
          </a:lstStyle>
          <a:p>
            <a:pPr>
              <a:defRPr/>
            </a:pPr>
            <a:fld id="{1D918FAD-327A-4638-8605-73304476BB3B}" type="slidenum">
              <a:rPr lang="fr-FR" altLang="en-GB"/>
              <a:pPr>
                <a:defRPr/>
              </a:pPr>
              <a:t>‹N°›</a:t>
            </a:fld>
            <a:endParaRPr lang="fr-FR" alt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36078"/>
                <a:invGamma/>
              </a:schemeClr>
            </a:gs>
            <a:gs pos="50000">
              <a:schemeClr val="bg1"/>
            </a:gs>
            <a:gs pos="100000">
              <a:schemeClr val="bg1">
                <a:gamma/>
                <a:shade val="36078"/>
                <a:invGamma/>
              </a:schemeClr>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0" y="228600"/>
            <a:ext cx="8458200" cy="1524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altLang="en-GB"/>
              <a:t>Cliquez pour modifier le style du titre du masque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ltLang="en-GB"/>
              <a:t>Cliquez pour modifier les styles du texte du masque</a:t>
            </a:r>
          </a:p>
          <a:p>
            <a:pPr lvl="1"/>
            <a:r>
              <a:rPr lang="fr-FR" altLang="en-GB"/>
              <a:t>Deuxième niveau</a:t>
            </a:r>
          </a:p>
          <a:p>
            <a:pPr lvl="2"/>
            <a:r>
              <a:rPr lang="fr-FR" altLang="en-GB"/>
              <a:t>Troisième niveau</a:t>
            </a:r>
          </a:p>
          <a:p>
            <a:pPr lvl="3"/>
            <a:r>
              <a:rPr lang="fr-FR" altLang="en-GB"/>
              <a:t>Quatrième niveau</a:t>
            </a:r>
          </a:p>
          <a:p>
            <a:pPr lvl="4"/>
            <a:r>
              <a:rPr lang="fr-FR" altLang="en-GB"/>
              <a:t>Cinquième niveau</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chemeClr val="tx1"/>
                </a:solidFill>
                <a:latin typeface="+mn-lt"/>
              </a:defRPr>
            </a:lvl1pPr>
          </a:lstStyle>
          <a:p>
            <a:pPr>
              <a:defRPr/>
            </a:pPr>
            <a:endParaRPr lang="fr-FR" alt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chemeClr val="tx1"/>
                </a:solidFill>
                <a:latin typeface="+mn-lt"/>
              </a:defRPr>
            </a:lvl1pPr>
          </a:lstStyle>
          <a:p>
            <a:pPr>
              <a:defRPr/>
            </a:pPr>
            <a:endParaRPr lang="fr-FR" alt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chemeClr val="tx1"/>
                </a:solidFill>
                <a:latin typeface="+mn-lt"/>
              </a:defRPr>
            </a:lvl1pPr>
          </a:lstStyle>
          <a:p>
            <a:pPr>
              <a:defRPr/>
            </a:pPr>
            <a:fld id="{22CD5DDF-B15A-40F3-A51E-2E09DA1D8510}" type="slidenum">
              <a:rPr lang="fr-FR" altLang="en-GB"/>
              <a:pPr>
                <a:defRPr/>
              </a:pPr>
              <a:t>‹N°›</a:t>
            </a:fld>
            <a:endParaRPr lang="fr-FR" altLang="en-GB"/>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ctr" rtl="0" eaLnBrk="0" fontAlgn="base" hangingPunct="0">
        <a:spcBef>
          <a:spcPct val="0"/>
        </a:spcBef>
        <a:spcAft>
          <a:spcPct val="0"/>
        </a:spcAft>
        <a:defRPr sz="4400">
          <a:solidFill>
            <a:srgbClr val="FFFF00"/>
          </a:solidFill>
          <a:latin typeface="+mj-lt"/>
          <a:ea typeface="+mj-ea"/>
          <a:cs typeface="+mj-cs"/>
        </a:defRPr>
      </a:lvl1pPr>
      <a:lvl2pPr algn="ctr" rtl="0" eaLnBrk="0" fontAlgn="base" hangingPunct="0">
        <a:spcBef>
          <a:spcPct val="0"/>
        </a:spcBef>
        <a:spcAft>
          <a:spcPct val="0"/>
        </a:spcAft>
        <a:defRPr sz="4400">
          <a:solidFill>
            <a:srgbClr val="FFFF00"/>
          </a:solidFill>
          <a:latin typeface="Times" pitchFamily="18" charset="0"/>
        </a:defRPr>
      </a:lvl2pPr>
      <a:lvl3pPr algn="ctr" rtl="0" eaLnBrk="0" fontAlgn="base" hangingPunct="0">
        <a:spcBef>
          <a:spcPct val="0"/>
        </a:spcBef>
        <a:spcAft>
          <a:spcPct val="0"/>
        </a:spcAft>
        <a:defRPr sz="4400">
          <a:solidFill>
            <a:srgbClr val="FFFF00"/>
          </a:solidFill>
          <a:latin typeface="Times" pitchFamily="18" charset="0"/>
        </a:defRPr>
      </a:lvl3pPr>
      <a:lvl4pPr algn="ctr" rtl="0" eaLnBrk="0" fontAlgn="base" hangingPunct="0">
        <a:spcBef>
          <a:spcPct val="0"/>
        </a:spcBef>
        <a:spcAft>
          <a:spcPct val="0"/>
        </a:spcAft>
        <a:defRPr sz="4400">
          <a:solidFill>
            <a:srgbClr val="FFFF00"/>
          </a:solidFill>
          <a:latin typeface="Times" pitchFamily="18" charset="0"/>
        </a:defRPr>
      </a:lvl4pPr>
      <a:lvl5pPr algn="ctr" rtl="0" eaLnBrk="0" fontAlgn="base" hangingPunct="0">
        <a:spcBef>
          <a:spcPct val="0"/>
        </a:spcBef>
        <a:spcAft>
          <a:spcPct val="0"/>
        </a:spcAft>
        <a:defRPr sz="4400">
          <a:solidFill>
            <a:srgbClr val="FFFF00"/>
          </a:solidFill>
          <a:latin typeface="Times" pitchFamily="18" charset="0"/>
        </a:defRPr>
      </a:lvl5pPr>
      <a:lvl6pPr marL="457200" algn="ctr" rtl="0" eaLnBrk="0" fontAlgn="base" hangingPunct="0">
        <a:spcBef>
          <a:spcPct val="0"/>
        </a:spcBef>
        <a:spcAft>
          <a:spcPct val="0"/>
        </a:spcAft>
        <a:defRPr sz="4400">
          <a:solidFill>
            <a:srgbClr val="FFFF00"/>
          </a:solidFill>
          <a:latin typeface="Times" pitchFamily="18" charset="0"/>
        </a:defRPr>
      </a:lvl6pPr>
      <a:lvl7pPr marL="914400" algn="ctr" rtl="0" eaLnBrk="0" fontAlgn="base" hangingPunct="0">
        <a:spcBef>
          <a:spcPct val="0"/>
        </a:spcBef>
        <a:spcAft>
          <a:spcPct val="0"/>
        </a:spcAft>
        <a:defRPr sz="4400">
          <a:solidFill>
            <a:srgbClr val="FFFF00"/>
          </a:solidFill>
          <a:latin typeface="Times" pitchFamily="18" charset="0"/>
        </a:defRPr>
      </a:lvl7pPr>
      <a:lvl8pPr marL="1371600" algn="ctr" rtl="0" eaLnBrk="0" fontAlgn="base" hangingPunct="0">
        <a:spcBef>
          <a:spcPct val="0"/>
        </a:spcBef>
        <a:spcAft>
          <a:spcPct val="0"/>
        </a:spcAft>
        <a:defRPr sz="4400">
          <a:solidFill>
            <a:srgbClr val="FFFF00"/>
          </a:solidFill>
          <a:latin typeface="Times" pitchFamily="18" charset="0"/>
        </a:defRPr>
      </a:lvl8pPr>
      <a:lvl9pPr marL="1828800" algn="ctr" rtl="0" eaLnBrk="0" fontAlgn="base" hangingPunct="0">
        <a:spcBef>
          <a:spcPct val="0"/>
        </a:spcBef>
        <a:spcAft>
          <a:spcPct val="0"/>
        </a:spcAft>
        <a:defRPr sz="4400">
          <a:solidFill>
            <a:srgbClr val="FFFF00"/>
          </a:solidFill>
          <a:latin typeface="Times" pitchFamily="18" charset="0"/>
        </a:defRPr>
      </a:lvl9pPr>
    </p:titleStyle>
    <p:bodyStyle>
      <a:lvl1pPr marL="342900" indent="-342900" algn="l" rtl="0" eaLnBrk="0" fontAlgn="base" hangingPunct="0">
        <a:spcBef>
          <a:spcPct val="20000"/>
        </a:spcBef>
        <a:spcAft>
          <a:spcPct val="0"/>
        </a:spcAft>
        <a:buClr>
          <a:srgbClr val="FFFF00"/>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www.swissheart.ch/f/praevention/risikofaktoren/blutdruck.htm" TargetMode="External"/><Relationship Id="rId2" Type="http://schemas.openxmlformats.org/officeDocument/2006/relationships/hyperlink" Target="http://www.swissheart.ch/f/herz/krankheiten/koronareherzkrankheit.htm" TargetMode="External"/><Relationship Id="rId1" Type="http://schemas.openxmlformats.org/officeDocument/2006/relationships/slideLayout" Target="../slideLayouts/slideLayout2.xml"/><Relationship Id="rId5" Type="http://schemas.openxmlformats.org/officeDocument/2006/relationships/hyperlink" Target="http://www.swissheart.ch/f/praevention/risikofaktoren/zuckerkrankheit.htm" TargetMode="External"/><Relationship Id="rId4" Type="http://schemas.openxmlformats.org/officeDocument/2006/relationships/hyperlink" Target="http://www.swissheart.ch/f/praevention/risikofaktoren/blutfett.htm"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21.emf"/><Relationship Id="rId4" Type="http://schemas.openxmlformats.org/officeDocument/2006/relationships/oleObject" Target="../embeddings/oleObject1.bin"/></Relationships>
</file>

<file path=ppt/slides/_rels/slide37.xml.rels><?xml version="1.0" encoding="UTF-8" standalone="yes"?>
<Relationships xmlns="http://schemas.openxmlformats.org/package/2006/relationships"><Relationship Id="rId3" Type="http://schemas.openxmlformats.org/officeDocument/2006/relationships/hyperlink" Target="http://www.swissheart.ch/"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http://www.swissheart.ch/"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2.wmf"/></Relationships>
</file>

<file path=ppt/slides/_rels/slide3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image" Target="../media/image42.emf"/><Relationship Id="rId4" Type="http://schemas.openxmlformats.org/officeDocument/2006/relationships/oleObject" Target="../embeddings/oleObject2.bin"/></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ctrTitle"/>
          </p:nvPr>
        </p:nvSpPr>
        <p:spPr>
          <a:xfrm>
            <a:off x="685800" y="914400"/>
            <a:ext cx="7772400" cy="2514600"/>
          </a:xfrm>
        </p:spPr>
        <p:txBody>
          <a:bodyPr/>
          <a:lstStyle/>
          <a:p>
            <a:r>
              <a:rPr lang="fr-FR" altLang="fr-FR" dirty="0"/>
              <a:t>Les maladies cardio-vasculaires</a:t>
            </a:r>
            <a:r>
              <a:rPr lang="fr-CH" altLang="fr-FR" dirty="0"/>
              <a:t> </a:t>
            </a:r>
            <a:r>
              <a:rPr lang="fr-FR" altLang="fr-FR" dirty="0"/>
              <a:t>: Comment préserver son cœur ?</a:t>
            </a:r>
          </a:p>
        </p:txBody>
      </p:sp>
      <p:sp>
        <p:nvSpPr>
          <p:cNvPr id="19458" name="Rectangle 3"/>
          <p:cNvSpPr>
            <a:spLocks noGrp="1" noChangeArrowheads="1"/>
          </p:cNvSpPr>
          <p:nvPr>
            <p:ph type="subTitle" idx="1"/>
          </p:nvPr>
        </p:nvSpPr>
        <p:spPr>
          <a:xfrm>
            <a:off x="1371600" y="3429000"/>
            <a:ext cx="6400800" cy="2362200"/>
          </a:xfrm>
        </p:spPr>
        <p:txBody>
          <a:bodyPr/>
          <a:lstStyle/>
          <a:p>
            <a:r>
              <a:rPr lang="fr-CH" altLang="fr-FR" dirty="0" err="1"/>
              <a:t>Savièse</a:t>
            </a:r>
            <a:endParaRPr lang="fr-CH" altLang="fr-FR" dirty="0"/>
          </a:p>
          <a:p>
            <a:r>
              <a:rPr lang="fr-CH" altLang="fr-FR" dirty="0"/>
              <a:t>Dr. C.-A. </a:t>
            </a:r>
            <a:r>
              <a:rPr lang="fr-CH" altLang="fr-FR" dirty="0" err="1"/>
              <a:t>Reynard</a:t>
            </a:r>
            <a:endParaRPr lang="fr-FR" altLang="fr-FR" dirty="0"/>
          </a:p>
          <a:p>
            <a:endParaRPr lang="fr-FR" altLang="fr-F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B4E91303-671C-D145-9E87-AD1428C2756A}"/>
              </a:ext>
            </a:extLst>
          </p:cNvPr>
          <p:cNvPicPr>
            <a:picLocks noChangeAspect="1"/>
          </p:cNvPicPr>
          <p:nvPr/>
        </p:nvPicPr>
        <p:blipFill>
          <a:blip r:embed="rId2"/>
          <a:stretch>
            <a:fillRect/>
          </a:stretch>
        </p:blipFill>
        <p:spPr>
          <a:xfrm>
            <a:off x="160020" y="508635"/>
            <a:ext cx="8823960" cy="5840730"/>
          </a:xfrm>
          <a:prstGeom prst="rect">
            <a:avLst/>
          </a:prstGeom>
        </p:spPr>
      </p:pic>
    </p:spTree>
    <p:extLst>
      <p:ext uri="{BB962C8B-B14F-4D97-AF65-F5344CB8AC3E}">
        <p14:creationId xmlns:p14="http://schemas.microsoft.com/office/powerpoint/2010/main" val="33918417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D7C612F4-B0F5-634C-A68A-4225DF2482EE}"/>
              </a:ext>
            </a:extLst>
          </p:cNvPr>
          <p:cNvPicPr>
            <a:picLocks noChangeAspect="1"/>
          </p:cNvPicPr>
          <p:nvPr/>
        </p:nvPicPr>
        <p:blipFill>
          <a:blip r:embed="rId2"/>
          <a:stretch>
            <a:fillRect/>
          </a:stretch>
        </p:blipFill>
        <p:spPr>
          <a:xfrm>
            <a:off x="675640" y="223520"/>
            <a:ext cx="7792720" cy="6410960"/>
          </a:xfrm>
          <a:prstGeom prst="rect">
            <a:avLst/>
          </a:prstGeom>
        </p:spPr>
      </p:pic>
    </p:spTree>
    <p:extLst>
      <p:ext uri="{BB962C8B-B14F-4D97-AF65-F5344CB8AC3E}">
        <p14:creationId xmlns:p14="http://schemas.microsoft.com/office/powerpoint/2010/main" val="21384330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25B7626-51FF-714C-85BA-1EA5BCA4B74B}"/>
              </a:ext>
            </a:extLst>
          </p:cNvPr>
          <p:cNvPicPr>
            <a:picLocks noChangeAspect="1"/>
          </p:cNvPicPr>
          <p:nvPr/>
        </p:nvPicPr>
        <p:blipFill>
          <a:blip r:embed="rId2"/>
          <a:stretch>
            <a:fillRect/>
          </a:stretch>
        </p:blipFill>
        <p:spPr>
          <a:xfrm>
            <a:off x="194310" y="116632"/>
            <a:ext cx="8755380" cy="6492240"/>
          </a:xfrm>
          <a:prstGeom prst="rect">
            <a:avLst/>
          </a:prstGeom>
        </p:spPr>
      </p:pic>
    </p:spTree>
    <p:extLst>
      <p:ext uri="{BB962C8B-B14F-4D97-AF65-F5344CB8AC3E}">
        <p14:creationId xmlns:p14="http://schemas.microsoft.com/office/powerpoint/2010/main" val="11889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B61ECA-968F-C140-A10C-53CEA939D049}"/>
              </a:ext>
            </a:extLst>
          </p:cNvPr>
          <p:cNvSpPr>
            <a:spLocks noGrp="1"/>
          </p:cNvSpPr>
          <p:nvPr>
            <p:ph type="title"/>
          </p:nvPr>
        </p:nvSpPr>
        <p:spPr>
          <a:xfrm>
            <a:off x="381000" y="2697088"/>
            <a:ext cx="8458200" cy="1524000"/>
          </a:xfrm>
        </p:spPr>
        <p:txBody>
          <a:bodyPr/>
          <a:lstStyle/>
          <a:p>
            <a:r>
              <a:rPr lang="fr-FR" dirty="0"/>
              <a:t>Les facteurs de risque cardio-vasculaires</a:t>
            </a:r>
          </a:p>
        </p:txBody>
      </p:sp>
    </p:spTree>
    <p:extLst>
      <p:ext uri="{BB962C8B-B14F-4D97-AF65-F5344CB8AC3E}">
        <p14:creationId xmlns:p14="http://schemas.microsoft.com/office/powerpoint/2010/main" val="28749227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ChangeArrowheads="1"/>
          </p:cNvSpPr>
          <p:nvPr/>
        </p:nvSpPr>
        <p:spPr bwMode="auto">
          <a:xfrm>
            <a:off x="-427038" y="304800"/>
            <a:ext cx="9906001" cy="1143000"/>
          </a:xfrm>
          <a:prstGeom prst="rect">
            <a:avLst/>
          </a:prstGeom>
          <a:noFill/>
          <a:ln w="9525">
            <a:noFill/>
            <a:miter lim="800000"/>
            <a:headEnd/>
            <a:tailEnd/>
          </a:ln>
          <a:effectLst/>
        </p:spPr>
        <p:txBody>
          <a:bodyPr lIns="92075" tIns="46038" rIns="92075" bIns="46038" anchor="ctr"/>
          <a:lstStyle/>
          <a:p>
            <a:pPr algn="ctr" defTabSz="762000" eaLnBrk="0" hangingPunct="0">
              <a:defRPr/>
            </a:pPr>
            <a:r>
              <a:rPr lang="en-GB" sz="3600" b="1">
                <a:solidFill>
                  <a:srgbClr val="FFFF00"/>
                </a:solidFill>
                <a:effectLst>
                  <a:outerShdw blurRad="38100" dist="38100" dir="2700000" algn="tl">
                    <a:srgbClr val="000000"/>
                  </a:outerShdw>
                </a:effectLst>
              </a:rPr>
              <a:t>Développement des évènements CV</a:t>
            </a:r>
          </a:p>
        </p:txBody>
      </p:sp>
      <p:sp>
        <p:nvSpPr>
          <p:cNvPr id="51202" name="Rectangle 3"/>
          <p:cNvSpPr>
            <a:spLocks noChangeArrowheads="1"/>
          </p:cNvSpPr>
          <p:nvPr/>
        </p:nvSpPr>
        <p:spPr bwMode="auto">
          <a:xfrm>
            <a:off x="985838" y="1700213"/>
            <a:ext cx="7186612" cy="576262"/>
          </a:xfrm>
          <a:prstGeom prst="rect">
            <a:avLst/>
          </a:prstGeom>
          <a:noFill/>
          <a:ln w="9525">
            <a:noFill/>
            <a:miter lim="800000"/>
            <a:headEnd/>
            <a:tailEnd/>
          </a:ln>
        </p:spPr>
        <p:txBody>
          <a:bodyPr wrap="none" lIns="92075" tIns="46038" rIns="92075" bIns="46038"/>
          <a:lstStyle/>
          <a:p>
            <a:pPr eaLnBrk="0" hangingPunct="0"/>
            <a:r>
              <a:rPr lang="en-GB" sz="2400" b="1">
                <a:solidFill>
                  <a:srgbClr val="FFFF00"/>
                </a:solidFill>
                <a:latin typeface="Book Antiqua" pitchFamily="18" charset="0"/>
              </a:rPr>
              <a:t>  </a:t>
            </a:r>
            <a:r>
              <a:rPr lang="en-GB" sz="2800" b="1">
                <a:solidFill>
                  <a:srgbClr val="FFFF00"/>
                </a:solidFill>
              </a:rPr>
              <a:t>La rupture de plaque survient en</a:t>
            </a:r>
            <a:r>
              <a:rPr lang="en-GB" sz="2400" b="1">
                <a:solidFill>
                  <a:srgbClr val="FFFF00"/>
                </a:solidFill>
              </a:rPr>
              <a:t> </a:t>
            </a:r>
            <a:r>
              <a:rPr lang="en-GB" sz="2800" b="1">
                <a:solidFill>
                  <a:srgbClr val="FFFF00"/>
                </a:solidFill>
              </a:rPr>
              <a:t>2 - 3 heures</a:t>
            </a:r>
            <a:endParaRPr lang="en-GB" sz="2400" b="1">
              <a:solidFill>
                <a:srgbClr val="FFFF00"/>
              </a:solidFill>
            </a:endParaRPr>
          </a:p>
        </p:txBody>
      </p:sp>
      <p:sp>
        <p:nvSpPr>
          <p:cNvPr id="51203" name="Rectangle 4"/>
          <p:cNvSpPr>
            <a:spLocks noChangeArrowheads="1"/>
          </p:cNvSpPr>
          <p:nvPr/>
        </p:nvSpPr>
        <p:spPr bwMode="auto">
          <a:xfrm>
            <a:off x="442913" y="1268413"/>
            <a:ext cx="8258175" cy="519112"/>
          </a:xfrm>
          <a:prstGeom prst="rect">
            <a:avLst/>
          </a:prstGeom>
          <a:noFill/>
          <a:ln w="9525">
            <a:noFill/>
            <a:miter lim="800000"/>
            <a:headEnd/>
            <a:tailEnd/>
          </a:ln>
        </p:spPr>
        <p:txBody>
          <a:bodyPr wrap="none" lIns="92075" tIns="46038" rIns="92075" bIns="46038">
            <a:spAutoFit/>
          </a:bodyPr>
          <a:lstStyle/>
          <a:p>
            <a:pPr eaLnBrk="0" hangingPunct="0"/>
            <a:r>
              <a:rPr lang="en-GB" sz="2400" b="1">
                <a:solidFill>
                  <a:srgbClr val="FFFF00"/>
                </a:solidFill>
                <a:latin typeface="Book Antiqua" pitchFamily="18" charset="0"/>
              </a:rPr>
              <a:t> </a:t>
            </a:r>
            <a:r>
              <a:rPr lang="en-GB" sz="2800" b="1">
                <a:solidFill>
                  <a:srgbClr val="FFFF00"/>
                </a:solidFill>
              </a:rPr>
              <a:t>La maladie coronarienne se développe sur 20-30  ans</a:t>
            </a:r>
            <a:endParaRPr lang="en-GB" sz="2400" b="1">
              <a:solidFill>
                <a:srgbClr val="FFFF00"/>
              </a:solidFill>
            </a:endParaRPr>
          </a:p>
        </p:txBody>
      </p:sp>
      <p:sp>
        <p:nvSpPr>
          <p:cNvPr id="51204" name="AutoShape 5"/>
          <p:cNvSpPr>
            <a:spLocks noChangeArrowheads="1"/>
          </p:cNvSpPr>
          <p:nvPr/>
        </p:nvSpPr>
        <p:spPr bwMode="auto">
          <a:xfrm>
            <a:off x="1006475" y="2667000"/>
            <a:ext cx="7620000" cy="3962400"/>
          </a:xfrm>
          <a:prstGeom prst="curvedDownArrow">
            <a:avLst>
              <a:gd name="adj1" fmla="val 40527"/>
              <a:gd name="adj2" fmla="val 76923"/>
              <a:gd name="adj3" fmla="val 33333"/>
            </a:avLst>
          </a:prstGeom>
          <a:solidFill>
            <a:srgbClr val="FF0000"/>
          </a:solidFill>
          <a:ln w="9525">
            <a:noFill/>
            <a:miter lim="800000"/>
            <a:headEnd/>
            <a:tailEnd/>
          </a:ln>
        </p:spPr>
        <p:txBody>
          <a:bodyPr wrap="none" anchor="ctr"/>
          <a:lstStyle/>
          <a:p>
            <a:pPr eaLnBrk="0" hangingPunct="0"/>
            <a:endParaRPr lang="fr-FR"/>
          </a:p>
        </p:txBody>
      </p:sp>
      <p:sp>
        <p:nvSpPr>
          <p:cNvPr id="157702" name="Rectangle 6"/>
          <p:cNvSpPr>
            <a:spLocks noChangeArrowheads="1"/>
          </p:cNvSpPr>
          <p:nvPr/>
        </p:nvSpPr>
        <p:spPr bwMode="auto">
          <a:xfrm>
            <a:off x="1247775" y="5373688"/>
            <a:ext cx="1163638" cy="549275"/>
          </a:xfrm>
          <a:prstGeom prst="rect">
            <a:avLst/>
          </a:prstGeom>
          <a:noFill/>
          <a:ln w="9525">
            <a:noFill/>
            <a:miter lim="800000"/>
            <a:headEnd/>
            <a:tailEnd/>
          </a:ln>
        </p:spPr>
        <p:txBody>
          <a:bodyPr lIns="92075" tIns="46038" rIns="92075" bIns="46038"/>
          <a:lstStyle/>
          <a:p>
            <a:pPr defTabSz="762000" eaLnBrk="0" hangingPunct="0">
              <a:spcBef>
                <a:spcPct val="50000"/>
              </a:spcBef>
            </a:pPr>
            <a:r>
              <a:rPr lang="en-GB" sz="2400" b="1">
                <a:solidFill>
                  <a:schemeClr val="tx1"/>
                </a:solidFill>
              </a:rPr>
              <a:t>FRCV</a:t>
            </a:r>
          </a:p>
        </p:txBody>
      </p:sp>
      <p:sp>
        <p:nvSpPr>
          <p:cNvPr id="157703" name="Rectangle 7"/>
          <p:cNvSpPr>
            <a:spLocks noChangeArrowheads="1"/>
          </p:cNvSpPr>
          <p:nvPr/>
        </p:nvSpPr>
        <p:spPr bwMode="auto">
          <a:xfrm>
            <a:off x="1092200" y="4292600"/>
            <a:ext cx="2687638" cy="457200"/>
          </a:xfrm>
          <a:prstGeom prst="rect">
            <a:avLst/>
          </a:prstGeom>
          <a:noFill/>
          <a:ln w="9525">
            <a:noFill/>
            <a:miter lim="800000"/>
            <a:headEnd/>
            <a:tailEnd/>
          </a:ln>
        </p:spPr>
        <p:txBody>
          <a:bodyPr lIns="92075" tIns="46038" rIns="92075" bIns="46038">
            <a:spAutoFit/>
          </a:bodyPr>
          <a:lstStyle/>
          <a:p>
            <a:pPr defTabSz="762000" eaLnBrk="0" hangingPunct="0">
              <a:spcBef>
                <a:spcPct val="50000"/>
              </a:spcBef>
            </a:pPr>
            <a:r>
              <a:rPr lang="en-GB" sz="2400" b="1">
                <a:solidFill>
                  <a:schemeClr val="tx1"/>
                </a:solidFill>
              </a:rPr>
              <a:t>Athérosclérose</a:t>
            </a:r>
          </a:p>
        </p:txBody>
      </p:sp>
      <p:sp>
        <p:nvSpPr>
          <p:cNvPr id="157704" name="Rectangle 8"/>
          <p:cNvSpPr>
            <a:spLocks noChangeArrowheads="1"/>
          </p:cNvSpPr>
          <p:nvPr/>
        </p:nvSpPr>
        <p:spPr bwMode="auto">
          <a:xfrm>
            <a:off x="1727200" y="3141663"/>
            <a:ext cx="3205163" cy="457200"/>
          </a:xfrm>
          <a:prstGeom prst="rect">
            <a:avLst/>
          </a:prstGeom>
          <a:noFill/>
          <a:ln w="9525">
            <a:noFill/>
            <a:miter lim="800000"/>
            <a:headEnd/>
            <a:tailEnd/>
          </a:ln>
        </p:spPr>
        <p:txBody>
          <a:bodyPr lIns="92075" tIns="46038" rIns="92075" bIns="46038">
            <a:spAutoFit/>
          </a:bodyPr>
          <a:lstStyle/>
          <a:p>
            <a:pPr defTabSz="762000" eaLnBrk="0" hangingPunct="0">
              <a:spcBef>
                <a:spcPct val="50000"/>
              </a:spcBef>
            </a:pPr>
            <a:r>
              <a:rPr lang="en-GB" sz="2400" b="1">
                <a:solidFill>
                  <a:schemeClr val="tx1"/>
                </a:solidFill>
              </a:rPr>
              <a:t>Coronaropathie</a:t>
            </a:r>
          </a:p>
        </p:txBody>
      </p:sp>
      <p:sp>
        <p:nvSpPr>
          <p:cNvPr id="51208" name="Rectangle 9"/>
          <p:cNvSpPr>
            <a:spLocks noChangeArrowheads="1"/>
          </p:cNvSpPr>
          <p:nvPr/>
        </p:nvSpPr>
        <p:spPr bwMode="auto">
          <a:xfrm>
            <a:off x="3995738" y="3476625"/>
            <a:ext cx="1871662" cy="457200"/>
          </a:xfrm>
          <a:prstGeom prst="rect">
            <a:avLst/>
          </a:prstGeom>
          <a:noFill/>
          <a:ln w="9525">
            <a:noFill/>
            <a:miter lim="800000"/>
            <a:headEnd/>
            <a:tailEnd/>
          </a:ln>
        </p:spPr>
        <p:txBody>
          <a:bodyPr lIns="92075" tIns="46038" rIns="92075" bIns="46038">
            <a:spAutoFit/>
          </a:bodyPr>
          <a:lstStyle/>
          <a:p>
            <a:pPr defTabSz="762000" eaLnBrk="0" hangingPunct="0">
              <a:spcBef>
                <a:spcPct val="50000"/>
              </a:spcBef>
            </a:pPr>
            <a:r>
              <a:rPr lang="en-GB" sz="2400" b="1">
                <a:solidFill>
                  <a:schemeClr val="tx1"/>
                </a:solidFill>
              </a:rPr>
              <a:t>Infarctus</a:t>
            </a:r>
          </a:p>
        </p:txBody>
      </p:sp>
      <p:sp>
        <p:nvSpPr>
          <p:cNvPr id="157706" name="Rectangle 10"/>
          <p:cNvSpPr>
            <a:spLocks noChangeArrowheads="1"/>
          </p:cNvSpPr>
          <p:nvPr/>
        </p:nvSpPr>
        <p:spPr bwMode="auto">
          <a:xfrm>
            <a:off x="5795963" y="4508500"/>
            <a:ext cx="2055812" cy="749300"/>
          </a:xfrm>
          <a:prstGeom prst="rect">
            <a:avLst/>
          </a:prstGeom>
          <a:noFill/>
          <a:ln w="9525">
            <a:noFill/>
            <a:miter lim="800000"/>
            <a:headEnd/>
            <a:tailEnd/>
          </a:ln>
        </p:spPr>
        <p:txBody>
          <a:bodyPr lIns="92075" tIns="46038" rIns="92075" bIns="46038">
            <a:spAutoFit/>
          </a:bodyPr>
          <a:lstStyle/>
          <a:p>
            <a:pPr algn="ctr" defTabSz="762000" eaLnBrk="0" hangingPunct="0">
              <a:lnSpc>
                <a:spcPct val="90000"/>
              </a:lnSpc>
              <a:spcBef>
                <a:spcPct val="50000"/>
              </a:spcBef>
            </a:pPr>
            <a:r>
              <a:rPr lang="en-GB" sz="2400" b="1">
                <a:solidFill>
                  <a:schemeClr val="tx1"/>
                </a:solidFill>
              </a:rPr>
              <a:t>Insuffisance cardiaque </a:t>
            </a:r>
          </a:p>
        </p:txBody>
      </p:sp>
      <p:sp>
        <p:nvSpPr>
          <p:cNvPr id="157707" name="Rectangle 11"/>
          <p:cNvSpPr>
            <a:spLocks noChangeArrowheads="1"/>
          </p:cNvSpPr>
          <p:nvPr/>
        </p:nvSpPr>
        <p:spPr bwMode="auto">
          <a:xfrm>
            <a:off x="4716463" y="3141663"/>
            <a:ext cx="2811462" cy="457200"/>
          </a:xfrm>
          <a:prstGeom prst="rect">
            <a:avLst/>
          </a:prstGeom>
          <a:noFill/>
          <a:ln w="9525">
            <a:noFill/>
            <a:miter lim="800000"/>
            <a:headEnd/>
            <a:tailEnd/>
          </a:ln>
        </p:spPr>
        <p:txBody>
          <a:bodyPr lIns="92075" tIns="46038" rIns="92075" bIns="46038">
            <a:spAutoFit/>
          </a:bodyPr>
          <a:lstStyle/>
          <a:p>
            <a:pPr defTabSz="762000" eaLnBrk="0" hangingPunct="0">
              <a:spcBef>
                <a:spcPct val="50000"/>
              </a:spcBef>
            </a:pPr>
            <a:r>
              <a:rPr lang="en-GB" sz="2400" b="1">
                <a:solidFill>
                  <a:schemeClr val="tx1"/>
                </a:solidFill>
              </a:rPr>
              <a:t>   Angor résiduel</a:t>
            </a:r>
          </a:p>
        </p:txBody>
      </p:sp>
      <p:sp>
        <p:nvSpPr>
          <p:cNvPr id="51211" name="AutoShape 12"/>
          <p:cNvSpPr>
            <a:spLocks noChangeArrowheads="1"/>
          </p:cNvSpPr>
          <p:nvPr/>
        </p:nvSpPr>
        <p:spPr bwMode="auto">
          <a:xfrm>
            <a:off x="4035425" y="2362200"/>
            <a:ext cx="1143000" cy="1295400"/>
          </a:xfrm>
          <a:prstGeom prst="lightningBolt">
            <a:avLst/>
          </a:prstGeom>
          <a:solidFill>
            <a:srgbClr val="FFFF00"/>
          </a:solidFill>
          <a:ln w="9525">
            <a:noFill/>
            <a:miter lim="800000"/>
            <a:headEnd/>
            <a:tailEnd/>
          </a:ln>
        </p:spPr>
        <p:txBody>
          <a:bodyPr wrap="none" lIns="93600" tIns="46800" rIns="93600" bIns="46800" anchor="ctr"/>
          <a:lstStyle/>
          <a:p>
            <a:pPr eaLnBrk="0" hangingPunct="0"/>
            <a:endParaRPr lang="fr-FR"/>
          </a:p>
        </p:txBody>
      </p:sp>
      <p:sp>
        <p:nvSpPr>
          <p:cNvPr id="157709" name="Rectangle 13"/>
          <p:cNvSpPr>
            <a:spLocks noChangeArrowheads="1"/>
          </p:cNvSpPr>
          <p:nvPr/>
        </p:nvSpPr>
        <p:spPr bwMode="auto">
          <a:xfrm>
            <a:off x="5076825" y="3860800"/>
            <a:ext cx="2811463" cy="457200"/>
          </a:xfrm>
          <a:prstGeom prst="rect">
            <a:avLst/>
          </a:prstGeom>
          <a:noFill/>
          <a:ln w="9525">
            <a:noFill/>
            <a:miter lim="800000"/>
            <a:headEnd/>
            <a:tailEnd/>
          </a:ln>
        </p:spPr>
        <p:txBody>
          <a:bodyPr lIns="92075" tIns="46038" rIns="92075" bIns="46038">
            <a:spAutoFit/>
          </a:bodyPr>
          <a:lstStyle/>
          <a:p>
            <a:pPr defTabSz="762000" eaLnBrk="0" hangingPunct="0">
              <a:spcBef>
                <a:spcPct val="50000"/>
              </a:spcBef>
            </a:pPr>
            <a:r>
              <a:rPr lang="en-GB" sz="2400" b="1">
                <a:solidFill>
                  <a:schemeClr val="tx1"/>
                </a:solidFill>
              </a:rPr>
              <a:t>   Récidive infarctus</a:t>
            </a:r>
          </a:p>
        </p:txBody>
      </p:sp>
      <p:sp>
        <p:nvSpPr>
          <p:cNvPr id="157710" name="Rectangle 14"/>
          <p:cNvSpPr>
            <a:spLocks noChangeArrowheads="1"/>
          </p:cNvSpPr>
          <p:nvPr/>
        </p:nvSpPr>
        <p:spPr bwMode="auto">
          <a:xfrm>
            <a:off x="6369050" y="5516563"/>
            <a:ext cx="1227138" cy="457200"/>
          </a:xfrm>
          <a:prstGeom prst="rect">
            <a:avLst/>
          </a:prstGeom>
          <a:noFill/>
          <a:ln w="9525">
            <a:noFill/>
            <a:miter lim="800000"/>
            <a:headEnd/>
            <a:tailEnd/>
          </a:ln>
        </p:spPr>
        <p:txBody>
          <a:bodyPr lIns="92075" tIns="46038" rIns="92075" bIns="46038">
            <a:spAutoFit/>
          </a:bodyPr>
          <a:lstStyle/>
          <a:p>
            <a:pPr defTabSz="762000" eaLnBrk="0" hangingPunct="0">
              <a:spcBef>
                <a:spcPct val="50000"/>
              </a:spcBef>
            </a:pPr>
            <a:r>
              <a:rPr lang="en-GB" sz="2400" b="1">
                <a:solidFill>
                  <a:schemeClr val="tx1"/>
                </a:solidFill>
              </a:rPr>
              <a:t>   Décès</a:t>
            </a:r>
          </a:p>
        </p:txBody>
      </p:sp>
      <p:sp>
        <p:nvSpPr>
          <p:cNvPr id="157711" name="Rectangle 15"/>
          <p:cNvSpPr>
            <a:spLocks noChangeArrowheads="1"/>
          </p:cNvSpPr>
          <p:nvPr/>
        </p:nvSpPr>
        <p:spPr bwMode="auto">
          <a:xfrm>
            <a:off x="3563938" y="4437063"/>
            <a:ext cx="1944687" cy="1079500"/>
          </a:xfrm>
          <a:prstGeom prst="rect">
            <a:avLst/>
          </a:prstGeom>
          <a:noFill/>
          <a:ln w="9525">
            <a:noFill/>
            <a:miter lim="800000"/>
            <a:headEnd/>
            <a:tailEnd/>
          </a:ln>
        </p:spPr>
        <p:txBody>
          <a:bodyPr lIns="92075" tIns="46038" rIns="92075" bIns="46038"/>
          <a:lstStyle/>
          <a:p>
            <a:pPr defTabSz="762000" eaLnBrk="0" hangingPunct="0">
              <a:spcBef>
                <a:spcPct val="50000"/>
              </a:spcBef>
            </a:pPr>
            <a:r>
              <a:rPr lang="en-GB" sz="4800" b="1">
                <a:solidFill>
                  <a:srgbClr val="FF0000"/>
                </a:solidFill>
              </a:rPr>
              <a:t>FRCV</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77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770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770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770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770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770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77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nodeType="clickEffect">
                                  <p:stCondLst>
                                    <p:cond delay="0"/>
                                  </p:stCondLst>
                                  <p:childTnLst>
                                    <p:set>
                                      <p:cBhvr>
                                        <p:cTn id="34" dur="1" fill="hold">
                                          <p:stCondLst>
                                            <p:cond delay="0"/>
                                          </p:stCondLst>
                                        </p:cTn>
                                        <p:tgtEl>
                                          <p:spTgt spid="157711">
                                            <p:txEl>
                                              <p:pRg st="0" end="0"/>
                                            </p:txEl>
                                          </p:spTgt>
                                        </p:tgtEl>
                                        <p:attrNameLst>
                                          <p:attrName>style.visibility</p:attrName>
                                        </p:attrNameLst>
                                      </p:cBhvr>
                                      <p:to>
                                        <p:strVal val="visible"/>
                                      </p:to>
                                    </p:set>
                                    <p:anim calcmode="lin" valueType="num">
                                      <p:cBhvr>
                                        <p:cTn id="35" dur="500" fill="hold"/>
                                        <p:tgtEl>
                                          <p:spTgt spid="157711">
                                            <p:txEl>
                                              <p:pRg st="0" end="0"/>
                                            </p:txEl>
                                          </p:spTgt>
                                        </p:tgtEl>
                                        <p:attrNameLst>
                                          <p:attrName>ppt_w</p:attrName>
                                        </p:attrNameLst>
                                      </p:cBhvr>
                                      <p:tavLst>
                                        <p:tav tm="0">
                                          <p:val>
                                            <p:fltVal val="0"/>
                                          </p:val>
                                        </p:tav>
                                        <p:tav tm="100000">
                                          <p:val>
                                            <p:strVal val="#ppt_w"/>
                                          </p:val>
                                        </p:tav>
                                      </p:tavLst>
                                    </p:anim>
                                    <p:anim calcmode="lin" valueType="num">
                                      <p:cBhvr>
                                        <p:cTn id="36" dur="500" fill="hold"/>
                                        <p:tgtEl>
                                          <p:spTgt spid="157711">
                                            <p:txEl>
                                              <p:pRg st="0" end="0"/>
                                            </p:txEl>
                                          </p:spTgt>
                                        </p:tgtEl>
                                        <p:attrNameLst>
                                          <p:attrName>ppt_h</p:attrName>
                                        </p:attrNameLst>
                                      </p:cBhvr>
                                      <p:tavLst>
                                        <p:tav tm="0">
                                          <p:val>
                                            <p:fltVal val="0"/>
                                          </p:val>
                                        </p:tav>
                                        <p:tav tm="100000">
                                          <p:val>
                                            <p:strVal val="#ppt_h"/>
                                          </p:val>
                                        </p:tav>
                                      </p:tavLst>
                                    </p:anim>
                                    <p:animEffect transition="in" filter="fade">
                                      <p:cBhvr>
                                        <p:cTn id="37" dur="500"/>
                                        <p:tgtEl>
                                          <p:spTgt spid="1577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702" grpId="0"/>
      <p:bldP spid="157703" grpId="0"/>
      <p:bldP spid="157704" grpId="0"/>
      <p:bldP spid="157706" grpId="0"/>
      <p:bldP spid="157707" grpId="0"/>
      <p:bldP spid="157709" grpId="0"/>
      <p:bldP spid="1577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ChangeArrowheads="1"/>
          </p:cNvSpPr>
          <p:nvPr>
            <p:ph type="title"/>
          </p:nvPr>
        </p:nvSpPr>
        <p:spPr/>
        <p:txBody>
          <a:bodyPr/>
          <a:lstStyle/>
          <a:p>
            <a:r>
              <a:rPr lang="fr-FR" altLang="fr-FR">
                <a:latin typeface="Times New Roman" pitchFamily="18" charset="0"/>
              </a:rPr>
              <a:t>Mécanisme de l’athérosclérose</a:t>
            </a:r>
          </a:p>
        </p:txBody>
      </p:sp>
      <p:sp>
        <p:nvSpPr>
          <p:cNvPr id="69636" name="Rectangle 4"/>
          <p:cNvSpPr>
            <a:spLocks noChangeArrowheads="1"/>
          </p:cNvSpPr>
          <p:nvPr/>
        </p:nvSpPr>
        <p:spPr bwMode="auto">
          <a:xfrm>
            <a:off x="1085850" y="1828800"/>
            <a:ext cx="1606550" cy="457200"/>
          </a:xfrm>
          <a:prstGeom prst="rect">
            <a:avLst/>
          </a:prstGeom>
          <a:noFill/>
          <a:ln w="9525">
            <a:noFill/>
            <a:miter lim="800000"/>
            <a:headEnd/>
            <a:tailEnd/>
          </a:ln>
        </p:spPr>
        <p:txBody>
          <a:bodyPr wrap="none">
            <a:spAutoFit/>
          </a:bodyPr>
          <a:lstStyle/>
          <a:p>
            <a:pPr marL="342900" indent="-342900" algn="ctr" eaLnBrk="0" hangingPunct="0">
              <a:buClr>
                <a:srgbClr val="FFFF00"/>
              </a:buClr>
              <a:buFont typeface="Wingdings" pitchFamily="2" charset="2"/>
              <a:buNone/>
            </a:pPr>
            <a:r>
              <a:rPr lang="en-GB" altLang="fr-FR" sz="2400" b="1">
                <a:solidFill>
                  <a:schemeClr val="tx1"/>
                </a:solidFill>
              </a:rPr>
              <a:t>Tabagisme</a:t>
            </a:r>
          </a:p>
        </p:txBody>
      </p:sp>
      <p:sp>
        <p:nvSpPr>
          <p:cNvPr id="53251" name="Oval 6"/>
          <p:cNvSpPr>
            <a:spLocks noChangeArrowheads="1"/>
          </p:cNvSpPr>
          <p:nvPr/>
        </p:nvSpPr>
        <p:spPr bwMode="auto">
          <a:xfrm>
            <a:off x="3244850" y="2509838"/>
            <a:ext cx="2655888" cy="2595562"/>
          </a:xfrm>
          <a:prstGeom prst="ellipse">
            <a:avLst/>
          </a:prstGeom>
          <a:gradFill rotWithShape="0">
            <a:gsLst>
              <a:gs pos="0">
                <a:srgbClr val="FF0000"/>
              </a:gs>
              <a:gs pos="100000">
                <a:srgbClr val="760000"/>
              </a:gs>
            </a:gsLst>
            <a:path path="shape">
              <a:fillToRect l="50000" t="50000" r="50000" b="50000"/>
            </a:path>
          </a:gradFill>
          <a:ln w="9525">
            <a:noFill/>
            <a:round/>
            <a:headEnd/>
            <a:tailEnd/>
          </a:ln>
        </p:spPr>
        <p:txBody>
          <a:bodyPr wrap="none" lIns="93600" tIns="46800" rIns="93600" bIns="46800" anchor="ctr"/>
          <a:lstStyle/>
          <a:p>
            <a:pPr algn="ctr" eaLnBrk="0" hangingPunct="0"/>
            <a:r>
              <a:rPr lang="en-GB" altLang="fr-FR" sz="4000" b="1">
                <a:solidFill>
                  <a:srgbClr val="FFFF00"/>
                </a:solidFill>
              </a:rPr>
              <a:t>Artères</a:t>
            </a:r>
            <a:endParaRPr lang="en-GB" altLang="fr-FR" sz="3600" b="1">
              <a:solidFill>
                <a:srgbClr val="FFFF00"/>
              </a:solidFill>
            </a:endParaRPr>
          </a:p>
        </p:txBody>
      </p:sp>
      <p:sp>
        <p:nvSpPr>
          <p:cNvPr id="69640" name="Text Box 8"/>
          <p:cNvSpPr txBox="1">
            <a:spLocks noChangeArrowheads="1"/>
          </p:cNvSpPr>
          <p:nvPr/>
        </p:nvSpPr>
        <p:spPr bwMode="auto">
          <a:xfrm>
            <a:off x="3930650" y="6142038"/>
            <a:ext cx="1182688" cy="457200"/>
          </a:xfrm>
          <a:prstGeom prst="rect">
            <a:avLst/>
          </a:prstGeom>
          <a:noFill/>
          <a:ln w="9525">
            <a:noFill/>
            <a:miter lim="800000"/>
            <a:headEnd/>
            <a:tailEnd/>
          </a:ln>
        </p:spPr>
        <p:txBody>
          <a:bodyPr wrap="none">
            <a:spAutoFit/>
          </a:bodyPr>
          <a:lstStyle/>
          <a:p>
            <a:pPr eaLnBrk="0" hangingPunct="0"/>
            <a:r>
              <a:rPr lang="en-GB" altLang="fr-FR" sz="2400" b="1">
                <a:solidFill>
                  <a:schemeClr val="tx1"/>
                </a:solidFill>
              </a:rPr>
              <a:t>Diabète</a:t>
            </a:r>
          </a:p>
        </p:txBody>
      </p:sp>
      <p:sp>
        <p:nvSpPr>
          <p:cNvPr id="69643" name="Text Box 11"/>
          <p:cNvSpPr txBox="1">
            <a:spLocks noChangeArrowheads="1"/>
          </p:cNvSpPr>
          <p:nvPr/>
        </p:nvSpPr>
        <p:spPr bwMode="auto">
          <a:xfrm>
            <a:off x="611188" y="5276850"/>
            <a:ext cx="1944687" cy="457200"/>
          </a:xfrm>
          <a:prstGeom prst="rect">
            <a:avLst/>
          </a:prstGeom>
          <a:noFill/>
          <a:ln w="9525">
            <a:noFill/>
            <a:miter lim="800000"/>
            <a:headEnd/>
            <a:tailEnd/>
          </a:ln>
        </p:spPr>
        <p:txBody>
          <a:bodyPr wrap="none">
            <a:spAutoFit/>
          </a:bodyPr>
          <a:lstStyle/>
          <a:p>
            <a:pPr algn="ctr" eaLnBrk="0" hangingPunct="0"/>
            <a:r>
              <a:rPr lang="en-GB" altLang="fr-FR" sz="2400" b="1">
                <a:solidFill>
                  <a:schemeClr val="tx1"/>
                </a:solidFill>
              </a:rPr>
              <a:t>Hypertension</a:t>
            </a:r>
          </a:p>
        </p:txBody>
      </p:sp>
      <p:sp>
        <p:nvSpPr>
          <p:cNvPr id="69646" name="Text Box 14"/>
          <p:cNvSpPr txBox="1">
            <a:spLocks noChangeArrowheads="1"/>
          </p:cNvSpPr>
          <p:nvPr/>
        </p:nvSpPr>
        <p:spPr bwMode="auto">
          <a:xfrm>
            <a:off x="403225" y="3506788"/>
            <a:ext cx="1673225" cy="457200"/>
          </a:xfrm>
          <a:prstGeom prst="rect">
            <a:avLst/>
          </a:prstGeom>
          <a:noFill/>
          <a:ln w="9525">
            <a:noFill/>
            <a:miter lim="800000"/>
            <a:headEnd/>
            <a:tailEnd/>
          </a:ln>
        </p:spPr>
        <p:txBody>
          <a:bodyPr wrap="none">
            <a:spAutoFit/>
          </a:bodyPr>
          <a:lstStyle/>
          <a:p>
            <a:pPr eaLnBrk="0" hangingPunct="0"/>
            <a:r>
              <a:rPr lang="en-GB" altLang="fr-FR" sz="2400" b="1">
                <a:solidFill>
                  <a:schemeClr val="tx1"/>
                </a:solidFill>
              </a:rPr>
              <a:t>Cholestérol</a:t>
            </a:r>
          </a:p>
        </p:txBody>
      </p:sp>
      <p:sp>
        <p:nvSpPr>
          <p:cNvPr id="69649" name="Text Box 17"/>
          <p:cNvSpPr txBox="1">
            <a:spLocks noChangeArrowheads="1"/>
          </p:cNvSpPr>
          <p:nvPr/>
        </p:nvSpPr>
        <p:spPr bwMode="auto">
          <a:xfrm>
            <a:off x="6199188" y="5122863"/>
            <a:ext cx="2046287" cy="822325"/>
          </a:xfrm>
          <a:prstGeom prst="rect">
            <a:avLst/>
          </a:prstGeom>
          <a:noFill/>
          <a:ln w="9525">
            <a:noFill/>
            <a:miter lim="800000"/>
            <a:headEnd/>
            <a:tailEnd/>
          </a:ln>
        </p:spPr>
        <p:txBody>
          <a:bodyPr wrap="none">
            <a:spAutoFit/>
          </a:bodyPr>
          <a:lstStyle/>
          <a:p>
            <a:pPr algn="ctr" eaLnBrk="0" hangingPunct="0"/>
            <a:r>
              <a:rPr lang="en-GB" altLang="fr-FR" sz="2400" b="1">
                <a:solidFill>
                  <a:schemeClr val="tx1"/>
                </a:solidFill>
              </a:rPr>
              <a:t>Prédisposition</a:t>
            </a:r>
          </a:p>
          <a:p>
            <a:pPr algn="ctr" eaLnBrk="0" hangingPunct="0"/>
            <a:r>
              <a:rPr lang="en-GB" altLang="fr-FR" sz="2400" b="1">
                <a:solidFill>
                  <a:schemeClr val="tx1"/>
                </a:solidFill>
              </a:rPr>
              <a:t>familiale</a:t>
            </a:r>
          </a:p>
        </p:txBody>
      </p:sp>
      <p:sp>
        <p:nvSpPr>
          <p:cNvPr id="69653" name="Text Box 21"/>
          <p:cNvSpPr txBox="1">
            <a:spLocks noChangeArrowheads="1"/>
          </p:cNvSpPr>
          <p:nvPr/>
        </p:nvSpPr>
        <p:spPr bwMode="auto">
          <a:xfrm>
            <a:off x="7146925" y="3506788"/>
            <a:ext cx="1385888" cy="457200"/>
          </a:xfrm>
          <a:prstGeom prst="rect">
            <a:avLst/>
          </a:prstGeom>
          <a:noFill/>
          <a:ln w="9525">
            <a:noFill/>
            <a:miter lim="800000"/>
            <a:headEnd/>
            <a:tailEnd/>
          </a:ln>
        </p:spPr>
        <p:txBody>
          <a:bodyPr wrap="none">
            <a:spAutoFit/>
          </a:bodyPr>
          <a:lstStyle/>
          <a:p>
            <a:pPr algn="ctr" eaLnBrk="0" hangingPunct="0"/>
            <a:r>
              <a:rPr lang="en-GB" altLang="fr-FR" sz="2400" b="1">
                <a:solidFill>
                  <a:schemeClr val="tx1"/>
                </a:solidFill>
              </a:rPr>
              <a:t>Age, sexe</a:t>
            </a:r>
          </a:p>
        </p:txBody>
      </p:sp>
      <p:sp>
        <p:nvSpPr>
          <p:cNvPr id="69655" name="Text Box 23"/>
          <p:cNvSpPr txBox="1">
            <a:spLocks noChangeArrowheads="1"/>
          </p:cNvSpPr>
          <p:nvPr/>
        </p:nvSpPr>
        <p:spPr bwMode="auto">
          <a:xfrm>
            <a:off x="6689725" y="1633538"/>
            <a:ext cx="1673225" cy="1187450"/>
          </a:xfrm>
          <a:prstGeom prst="rect">
            <a:avLst/>
          </a:prstGeom>
          <a:noFill/>
          <a:ln w="9525">
            <a:noFill/>
            <a:miter lim="800000"/>
            <a:headEnd/>
            <a:tailEnd/>
          </a:ln>
        </p:spPr>
        <p:txBody>
          <a:bodyPr wrap="none">
            <a:spAutoFit/>
          </a:bodyPr>
          <a:lstStyle/>
          <a:p>
            <a:pPr eaLnBrk="0" hangingPunct="0">
              <a:lnSpc>
                <a:spcPct val="150000"/>
              </a:lnSpc>
              <a:buFont typeface="Wingdings" pitchFamily="2" charset="2"/>
              <a:buNone/>
            </a:pPr>
            <a:r>
              <a:rPr lang="en-GB" altLang="fr-FR" sz="2400" b="1">
                <a:solidFill>
                  <a:schemeClr val="tx1"/>
                </a:solidFill>
              </a:rPr>
              <a:t>Sédentarité</a:t>
            </a:r>
          </a:p>
          <a:p>
            <a:pPr eaLnBrk="0" hangingPunct="0">
              <a:lnSpc>
                <a:spcPct val="150000"/>
              </a:lnSpc>
              <a:buFont typeface="Wingdings" pitchFamily="2" charset="2"/>
              <a:buNone/>
            </a:pPr>
            <a:r>
              <a:rPr lang="en-GB" altLang="fr-FR" sz="2400" b="1">
                <a:solidFill>
                  <a:schemeClr val="tx1"/>
                </a:solidFill>
              </a:rPr>
              <a:t>Obésité</a:t>
            </a:r>
          </a:p>
        </p:txBody>
      </p:sp>
      <p:grpSp>
        <p:nvGrpSpPr>
          <p:cNvPr id="69657" name="Group 25"/>
          <p:cNvGrpSpPr>
            <a:grpSpLocks/>
          </p:cNvGrpSpPr>
          <p:nvPr/>
        </p:nvGrpSpPr>
        <p:grpSpPr bwMode="auto">
          <a:xfrm>
            <a:off x="2195513" y="2362200"/>
            <a:ext cx="4873625" cy="3808413"/>
            <a:chOff x="1307" y="1488"/>
            <a:chExt cx="3070" cy="2399"/>
          </a:xfrm>
        </p:grpSpPr>
        <p:sp>
          <p:nvSpPr>
            <p:cNvPr id="53259" name="Line 5"/>
            <p:cNvSpPr>
              <a:spLocks noChangeShapeType="1"/>
            </p:cNvSpPr>
            <p:nvPr/>
          </p:nvSpPr>
          <p:spPr bwMode="auto">
            <a:xfrm>
              <a:off x="1546" y="1492"/>
              <a:ext cx="623" cy="332"/>
            </a:xfrm>
            <a:prstGeom prst="line">
              <a:avLst/>
            </a:prstGeom>
            <a:noFill/>
            <a:ln w="76200">
              <a:solidFill>
                <a:srgbClr val="FF3300"/>
              </a:solidFill>
              <a:round/>
              <a:headEnd/>
              <a:tailEnd type="triangle" w="med" len="med"/>
            </a:ln>
          </p:spPr>
          <p:txBody>
            <a:bodyPr wrap="none" lIns="93600" tIns="46800" rIns="93600" bIns="46800" anchor="ctr"/>
            <a:lstStyle/>
            <a:p>
              <a:endParaRPr lang="fr-FR"/>
            </a:p>
          </p:txBody>
        </p:sp>
        <p:sp>
          <p:nvSpPr>
            <p:cNvPr id="53260" name="Line 9"/>
            <p:cNvSpPr>
              <a:spLocks noChangeShapeType="1"/>
            </p:cNvSpPr>
            <p:nvPr/>
          </p:nvSpPr>
          <p:spPr bwMode="auto">
            <a:xfrm rot="10800000" flipH="1">
              <a:off x="2811" y="3264"/>
              <a:ext cx="1" cy="623"/>
            </a:xfrm>
            <a:prstGeom prst="line">
              <a:avLst/>
            </a:prstGeom>
            <a:noFill/>
            <a:ln w="76200">
              <a:solidFill>
                <a:srgbClr val="FF3300"/>
              </a:solidFill>
              <a:round/>
              <a:headEnd/>
              <a:tailEnd type="triangle" w="med" len="med"/>
            </a:ln>
          </p:spPr>
          <p:txBody>
            <a:bodyPr wrap="none" lIns="93600" tIns="46800" rIns="93600" bIns="46800" anchor="ctr"/>
            <a:lstStyle/>
            <a:p>
              <a:endParaRPr lang="fr-FR"/>
            </a:p>
          </p:txBody>
        </p:sp>
        <p:sp>
          <p:nvSpPr>
            <p:cNvPr id="53261" name="Line 12"/>
            <p:cNvSpPr>
              <a:spLocks noChangeShapeType="1"/>
            </p:cNvSpPr>
            <p:nvPr/>
          </p:nvSpPr>
          <p:spPr bwMode="auto">
            <a:xfrm flipV="1">
              <a:off x="1448" y="2880"/>
              <a:ext cx="624" cy="360"/>
            </a:xfrm>
            <a:prstGeom prst="line">
              <a:avLst/>
            </a:prstGeom>
            <a:noFill/>
            <a:ln w="76200">
              <a:solidFill>
                <a:srgbClr val="FF3300"/>
              </a:solidFill>
              <a:round/>
              <a:headEnd/>
              <a:tailEnd type="triangle" w="med" len="med"/>
            </a:ln>
          </p:spPr>
          <p:txBody>
            <a:bodyPr wrap="none" lIns="93600" tIns="46800" rIns="93600" bIns="46800" anchor="ctr"/>
            <a:lstStyle/>
            <a:p>
              <a:endParaRPr lang="fr-FR"/>
            </a:p>
          </p:txBody>
        </p:sp>
        <p:sp>
          <p:nvSpPr>
            <p:cNvPr id="53262" name="Line 15"/>
            <p:cNvSpPr>
              <a:spLocks noChangeShapeType="1"/>
            </p:cNvSpPr>
            <p:nvPr/>
          </p:nvSpPr>
          <p:spPr bwMode="auto">
            <a:xfrm>
              <a:off x="1307" y="2376"/>
              <a:ext cx="623" cy="0"/>
            </a:xfrm>
            <a:prstGeom prst="line">
              <a:avLst/>
            </a:prstGeom>
            <a:noFill/>
            <a:ln w="76200">
              <a:solidFill>
                <a:srgbClr val="FF3300"/>
              </a:solidFill>
              <a:round/>
              <a:headEnd/>
              <a:tailEnd type="triangle" w="med" len="med"/>
            </a:ln>
          </p:spPr>
          <p:txBody>
            <a:bodyPr wrap="none" lIns="93600" tIns="46800" rIns="93600" bIns="46800" anchor="ctr"/>
            <a:lstStyle/>
            <a:p>
              <a:endParaRPr lang="fr-FR"/>
            </a:p>
          </p:txBody>
        </p:sp>
        <p:sp>
          <p:nvSpPr>
            <p:cNvPr id="53263" name="Line 18"/>
            <p:cNvSpPr>
              <a:spLocks noChangeShapeType="1"/>
            </p:cNvSpPr>
            <p:nvPr/>
          </p:nvSpPr>
          <p:spPr bwMode="auto">
            <a:xfrm flipH="1" flipV="1">
              <a:off x="3514" y="2928"/>
              <a:ext cx="623" cy="305"/>
            </a:xfrm>
            <a:prstGeom prst="line">
              <a:avLst/>
            </a:prstGeom>
            <a:noFill/>
            <a:ln w="76200">
              <a:solidFill>
                <a:srgbClr val="FF3300"/>
              </a:solidFill>
              <a:round/>
              <a:headEnd/>
              <a:tailEnd type="triangle" w="med" len="med"/>
            </a:ln>
          </p:spPr>
          <p:txBody>
            <a:bodyPr wrap="none" lIns="93600" tIns="46800" rIns="93600" bIns="46800" anchor="ctr"/>
            <a:lstStyle/>
            <a:p>
              <a:endParaRPr lang="fr-FR"/>
            </a:p>
          </p:txBody>
        </p:sp>
        <p:sp>
          <p:nvSpPr>
            <p:cNvPr id="53264" name="Line 20"/>
            <p:cNvSpPr>
              <a:spLocks noChangeShapeType="1"/>
            </p:cNvSpPr>
            <p:nvPr/>
          </p:nvSpPr>
          <p:spPr bwMode="auto">
            <a:xfrm flipH="1">
              <a:off x="3754" y="2376"/>
              <a:ext cx="623" cy="0"/>
            </a:xfrm>
            <a:prstGeom prst="line">
              <a:avLst/>
            </a:prstGeom>
            <a:noFill/>
            <a:ln w="76200">
              <a:solidFill>
                <a:srgbClr val="FF3300"/>
              </a:solidFill>
              <a:round/>
              <a:headEnd/>
              <a:tailEnd type="triangle" w="med" len="med"/>
            </a:ln>
          </p:spPr>
          <p:txBody>
            <a:bodyPr wrap="none" lIns="93600" tIns="46800" rIns="93600" bIns="46800" anchor="ctr"/>
            <a:lstStyle/>
            <a:p>
              <a:endParaRPr lang="fr-FR"/>
            </a:p>
          </p:txBody>
        </p:sp>
        <p:sp>
          <p:nvSpPr>
            <p:cNvPr id="53265" name="Line 24"/>
            <p:cNvSpPr>
              <a:spLocks noChangeShapeType="1"/>
            </p:cNvSpPr>
            <p:nvPr/>
          </p:nvSpPr>
          <p:spPr bwMode="auto">
            <a:xfrm flipH="1">
              <a:off x="3610" y="1488"/>
              <a:ext cx="623" cy="332"/>
            </a:xfrm>
            <a:prstGeom prst="line">
              <a:avLst/>
            </a:prstGeom>
            <a:noFill/>
            <a:ln w="76200">
              <a:solidFill>
                <a:srgbClr val="FF3300"/>
              </a:solidFill>
              <a:round/>
              <a:headEnd/>
              <a:tailEnd type="triangle" w="med" len="med"/>
            </a:ln>
          </p:spPr>
          <p:txBody>
            <a:bodyPr wrap="none" lIns="93600" tIns="46800" rIns="93600" bIns="46800" anchor="ctr"/>
            <a:lstStyle/>
            <a:p>
              <a:endParaRPr lang="fr-F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9657"/>
                                        </p:tgtEl>
                                        <p:attrNameLst>
                                          <p:attrName>style.visibility</p:attrName>
                                        </p:attrNameLst>
                                      </p:cBhvr>
                                      <p:to>
                                        <p:strVal val="visible"/>
                                      </p:to>
                                    </p:set>
                                    <p:animEffect transition="in" filter="box(in)">
                                      <p:cBhvr>
                                        <p:cTn id="7" dur="500"/>
                                        <p:tgtEl>
                                          <p:spTgt spid="6965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6963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6964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6964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499"/>
                                          </p:stCondLst>
                                        </p:cTn>
                                        <p:tgtEl>
                                          <p:spTgt spid="6964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499"/>
                                          </p:stCondLst>
                                        </p:cTn>
                                        <p:tgtEl>
                                          <p:spTgt spid="6964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499"/>
                                          </p:stCondLst>
                                        </p:cTn>
                                        <p:tgtEl>
                                          <p:spTgt spid="6965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499"/>
                                          </p:stCondLst>
                                        </p:cTn>
                                        <p:tgtEl>
                                          <p:spTgt spid="696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6" grpId="0" autoUpdateAnimBg="0"/>
      <p:bldP spid="69640" grpId="0" autoUpdateAnimBg="0"/>
      <p:bldP spid="69643" grpId="0" autoUpdateAnimBg="0"/>
      <p:bldP spid="69646" grpId="0" autoUpdateAnimBg="0"/>
      <p:bldP spid="69649" grpId="0" autoUpdateAnimBg="0"/>
      <p:bldP spid="69653" grpId="0" autoUpdateAnimBg="0"/>
      <p:bldP spid="69655"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1026"/>
          <p:cNvSpPr>
            <a:spLocks noChangeArrowheads="1"/>
          </p:cNvSpPr>
          <p:nvPr/>
        </p:nvSpPr>
        <p:spPr bwMode="auto">
          <a:xfrm>
            <a:off x="0" y="381000"/>
            <a:ext cx="9144000" cy="730250"/>
          </a:xfrm>
          <a:prstGeom prst="rect">
            <a:avLst/>
          </a:prstGeom>
          <a:noFill/>
          <a:ln w="9525">
            <a:noFill/>
            <a:miter lim="800000"/>
            <a:headEnd/>
            <a:tailEnd/>
          </a:ln>
        </p:spPr>
        <p:txBody>
          <a:bodyPr lIns="92075" tIns="46038" rIns="92075" bIns="46038"/>
          <a:lstStyle/>
          <a:p>
            <a:pPr algn="ctr" eaLnBrk="0" hangingPunct="0"/>
            <a:r>
              <a:rPr lang="en-GB" altLang="fr-FR" sz="4400">
                <a:solidFill>
                  <a:srgbClr val="FFFF00"/>
                </a:solidFill>
                <a:latin typeface="Times"/>
              </a:rPr>
              <a:t>Niveau de risque lié à l’HTA, au tabagisme et au cholestérol</a:t>
            </a:r>
          </a:p>
        </p:txBody>
      </p:sp>
      <p:grpSp>
        <p:nvGrpSpPr>
          <p:cNvPr id="42024" name="Group 1064"/>
          <p:cNvGrpSpPr>
            <a:grpSpLocks/>
          </p:cNvGrpSpPr>
          <p:nvPr/>
        </p:nvGrpSpPr>
        <p:grpSpPr bwMode="auto">
          <a:xfrm>
            <a:off x="3268663" y="1752600"/>
            <a:ext cx="2522537" cy="3135313"/>
            <a:chOff x="1968" y="1201"/>
            <a:chExt cx="1589" cy="1975"/>
          </a:xfrm>
        </p:grpSpPr>
        <p:sp>
          <p:nvSpPr>
            <p:cNvPr id="54295" name="Oval 1048"/>
            <p:cNvSpPr>
              <a:spLocks noChangeArrowheads="1"/>
            </p:cNvSpPr>
            <p:nvPr/>
          </p:nvSpPr>
          <p:spPr bwMode="auto">
            <a:xfrm rot="10800000" flipH="1" flipV="1">
              <a:off x="1968" y="1584"/>
              <a:ext cx="1589" cy="1592"/>
            </a:xfrm>
            <a:prstGeom prst="ellipse">
              <a:avLst/>
            </a:prstGeom>
            <a:gradFill rotWithShape="0">
              <a:gsLst>
                <a:gs pos="0">
                  <a:srgbClr val="5E4776"/>
                </a:gs>
                <a:gs pos="50000">
                  <a:srgbClr val="CC99FF"/>
                </a:gs>
                <a:gs pos="100000">
                  <a:srgbClr val="5E4776"/>
                </a:gs>
              </a:gsLst>
              <a:lin ang="5400000" scaled="1"/>
            </a:gradFill>
            <a:ln w="28575">
              <a:solidFill>
                <a:srgbClr val="CC99FF"/>
              </a:solidFill>
              <a:round/>
              <a:headEnd/>
              <a:tailEnd/>
            </a:ln>
          </p:spPr>
          <p:txBody>
            <a:bodyPr wrap="none" anchor="ctr"/>
            <a:lstStyle/>
            <a:p>
              <a:pPr eaLnBrk="0" hangingPunct="0"/>
              <a:endParaRPr lang="fr-FR"/>
            </a:p>
          </p:txBody>
        </p:sp>
        <p:sp>
          <p:nvSpPr>
            <p:cNvPr id="54296" name="Rectangle 1051"/>
            <p:cNvSpPr>
              <a:spLocks noChangeArrowheads="1"/>
            </p:cNvSpPr>
            <p:nvPr/>
          </p:nvSpPr>
          <p:spPr bwMode="auto">
            <a:xfrm>
              <a:off x="2207" y="1201"/>
              <a:ext cx="1225" cy="378"/>
            </a:xfrm>
            <a:prstGeom prst="rect">
              <a:avLst/>
            </a:prstGeom>
            <a:noFill/>
            <a:ln w="12700">
              <a:noFill/>
              <a:miter lim="800000"/>
              <a:headEnd type="none" w="sm" len="sm"/>
              <a:tailEnd type="none" w="sm" len="sm"/>
            </a:ln>
          </p:spPr>
          <p:txBody>
            <a:bodyPr wrap="none">
              <a:spAutoFit/>
            </a:bodyPr>
            <a:lstStyle/>
            <a:p>
              <a:pPr algn="ctr" eaLnBrk="0" hangingPunct="0">
                <a:lnSpc>
                  <a:spcPts val="1800"/>
                </a:lnSpc>
              </a:pPr>
              <a:r>
                <a:rPr lang="en-GB" altLang="fr-FR" sz="2400" b="1">
                  <a:solidFill>
                    <a:srgbClr val="FFFFFF"/>
                  </a:solidFill>
                </a:rPr>
                <a:t>Hypertension</a:t>
              </a:r>
              <a:endParaRPr lang="en-GB" altLang="fr-FR" sz="2400">
                <a:solidFill>
                  <a:srgbClr val="FFFFFF"/>
                </a:solidFill>
              </a:endParaRPr>
            </a:p>
            <a:p>
              <a:pPr algn="ctr" eaLnBrk="0" hangingPunct="0">
                <a:lnSpc>
                  <a:spcPts val="2200"/>
                </a:lnSpc>
              </a:pPr>
              <a:r>
                <a:rPr lang="en-GB" altLang="fr-FR" sz="1800" b="1">
                  <a:solidFill>
                    <a:srgbClr val="FFFFFF"/>
                  </a:solidFill>
                </a:rPr>
                <a:t>(SBP 195mmHg)</a:t>
              </a:r>
              <a:endParaRPr lang="fr-FR" altLang="fr-FR" sz="1800" b="1">
                <a:solidFill>
                  <a:srgbClr val="FFFFFF"/>
                </a:solidFill>
                <a:latin typeface="Arial" charset="0"/>
              </a:endParaRPr>
            </a:p>
          </p:txBody>
        </p:sp>
        <p:sp>
          <p:nvSpPr>
            <p:cNvPr id="54297" name="Rectangle 1056"/>
            <p:cNvSpPr>
              <a:spLocks noChangeArrowheads="1"/>
            </p:cNvSpPr>
            <p:nvPr/>
          </p:nvSpPr>
          <p:spPr bwMode="auto">
            <a:xfrm>
              <a:off x="2568" y="2064"/>
              <a:ext cx="306" cy="286"/>
            </a:xfrm>
            <a:prstGeom prst="rect">
              <a:avLst/>
            </a:prstGeom>
            <a:noFill/>
            <a:ln w="9525">
              <a:noFill/>
              <a:miter lim="800000"/>
              <a:headEnd/>
              <a:tailEnd/>
            </a:ln>
          </p:spPr>
          <p:txBody>
            <a:bodyPr wrap="none" lIns="90488" tIns="44450" rIns="90488" bIns="44450">
              <a:spAutoFit/>
            </a:bodyPr>
            <a:lstStyle/>
            <a:p>
              <a:pPr eaLnBrk="0" hangingPunct="0"/>
              <a:r>
                <a:rPr lang="en-GB" altLang="fr-FR" sz="2400" b="1">
                  <a:solidFill>
                    <a:schemeClr val="bg2"/>
                  </a:solidFill>
                </a:rPr>
                <a:t>x3</a:t>
              </a:r>
            </a:p>
          </p:txBody>
        </p:sp>
      </p:grpSp>
      <p:grpSp>
        <p:nvGrpSpPr>
          <p:cNvPr id="42026" name="Group 1066"/>
          <p:cNvGrpSpPr>
            <a:grpSpLocks/>
          </p:cNvGrpSpPr>
          <p:nvPr/>
        </p:nvGrpSpPr>
        <p:grpSpPr bwMode="auto">
          <a:xfrm>
            <a:off x="1820863" y="3563938"/>
            <a:ext cx="3132137" cy="2833687"/>
            <a:chOff x="1056" y="2342"/>
            <a:chExt cx="1973" cy="1785"/>
          </a:xfrm>
        </p:grpSpPr>
        <p:sp>
          <p:nvSpPr>
            <p:cNvPr id="54292" name="Oval 1045"/>
            <p:cNvSpPr>
              <a:spLocks noChangeArrowheads="1"/>
            </p:cNvSpPr>
            <p:nvPr/>
          </p:nvSpPr>
          <p:spPr bwMode="auto">
            <a:xfrm rot="10800000" flipH="1" flipV="1">
              <a:off x="1440" y="2342"/>
              <a:ext cx="1589" cy="1592"/>
            </a:xfrm>
            <a:prstGeom prst="ellipse">
              <a:avLst/>
            </a:prstGeom>
            <a:gradFill rotWithShape="0">
              <a:gsLst>
                <a:gs pos="0">
                  <a:srgbClr val="007647"/>
                </a:gs>
                <a:gs pos="50000">
                  <a:srgbClr val="00FF99"/>
                </a:gs>
                <a:gs pos="100000">
                  <a:srgbClr val="007647"/>
                </a:gs>
              </a:gsLst>
              <a:lin ang="5400000" scaled="1"/>
            </a:gradFill>
            <a:ln w="28575">
              <a:solidFill>
                <a:srgbClr val="00FF00"/>
              </a:solidFill>
              <a:round/>
              <a:headEnd/>
              <a:tailEnd/>
            </a:ln>
          </p:spPr>
          <p:txBody>
            <a:bodyPr wrap="none" anchor="ctr"/>
            <a:lstStyle/>
            <a:p>
              <a:pPr eaLnBrk="0" hangingPunct="0"/>
              <a:endParaRPr lang="fr-FR"/>
            </a:p>
          </p:txBody>
        </p:sp>
        <p:sp>
          <p:nvSpPr>
            <p:cNvPr id="54293" name="Rectangle 1053"/>
            <p:cNvSpPr>
              <a:spLocks noChangeArrowheads="1"/>
            </p:cNvSpPr>
            <p:nvPr/>
          </p:nvSpPr>
          <p:spPr bwMode="auto">
            <a:xfrm>
              <a:off x="1056" y="3839"/>
              <a:ext cx="670" cy="288"/>
            </a:xfrm>
            <a:prstGeom prst="rect">
              <a:avLst/>
            </a:prstGeom>
            <a:noFill/>
            <a:ln w="12700">
              <a:noFill/>
              <a:miter lim="800000"/>
              <a:headEnd type="none" w="sm" len="sm"/>
              <a:tailEnd type="none" w="sm" len="sm"/>
            </a:ln>
          </p:spPr>
          <p:txBody>
            <a:bodyPr wrap="none">
              <a:spAutoFit/>
            </a:bodyPr>
            <a:lstStyle/>
            <a:p>
              <a:pPr eaLnBrk="0" hangingPunct="0"/>
              <a:r>
                <a:rPr lang="en-GB" altLang="fr-FR" sz="2400" b="1">
                  <a:solidFill>
                    <a:srgbClr val="FFFFFF"/>
                  </a:solidFill>
                </a:rPr>
                <a:t>Fumée</a:t>
              </a:r>
              <a:endParaRPr lang="fr-FR" altLang="fr-FR" sz="2400" b="1">
                <a:solidFill>
                  <a:srgbClr val="FFFFFF"/>
                </a:solidFill>
                <a:latin typeface="Arial" charset="0"/>
              </a:endParaRPr>
            </a:p>
          </p:txBody>
        </p:sp>
        <p:sp>
          <p:nvSpPr>
            <p:cNvPr id="54294" name="Rectangle 1054"/>
            <p:cNvSpPr>
              <a:spLocks noChangeArrowheads="1"/>
            </p:cNvSpPr>
            <p:nvPr/>
          </p:nvSpPr>
          <p:spPr bwMode="auto">
            <a:xfrm>
              <a:off x="1854" y="3215"/>
              <a:ext cx="450" cy="286"/>
            </a:xfrm>
            <a:prstGeom prst="rect">
              <a:avLst/>
            </a:prstGeom>
            <a:noFill/>
            <a:ln w="9525">
              <a:noFill/>
              <a:miter lim="800000"/>
              <a:headEnd/>
              <a:tailEnd/>
            </a:ln>
          </p:spPr>
          <p:txBody>
            <a:bodyPr wrap="none" lIns="90488" tIns="44450" rIns="90488" bIns="44450">
              <a:spAutoFit/>
            </a:bodyPr>
            <a:lstStyle/>
            <a:p>
              <a:pPr eaLnBrk="0" hangingPunct="0"/>
              <a:r>
                <a:rPr lang="en-GB" altLang="fr-FR" sz="2400" b="1">
                  <a:solidFill>
                    <a:schemeClr val="bg2"/>
                  </a:solidFill>
                </a:rPr>
                <a:t>x1.6</a:t>
              </a:r>
            </a:p>
          </p:txBody>
        </p:sp>
      </p:grpSp>
      <p:grpSp>
        <p:nvGrpSpPr>
          <p:cNvPr id="42025" name="Group 1065"/>
          <p:cNvGrpSpPr>
            <a:grpSpLocks/>
          </p:cNvGrpSpPr>
          <p:nvPr/>
        </p:nvGrpSpPr>
        <p:grpSpPr bwMode="auto">
          <a:xfrm>
            <a:off x="4183063" y="3427413"/>
            <a:ext cx="4732337" cy="3124200"/>
            <a:chOff x="2539" y="2256"/>
            <a:chExt cx="2981" cy="1968"/>
          </a:xfrm>
        </p:grpSpPr>
        <p:sp>
          <p:nvSpPr>
            <p:cNvPr id="54287" name="Rectangle 1052"/>
            <p:cNvSpPr>
              <a:spLocks noChangeArrowheads="1"/>
            </p:cNvSpPr>
            <p:nvPr/>
          </p:nvSpPr>
          <p:spPr bwMode="auto">
            <a:xfrm>
              <a:off x="3757" y="3763"/>
              <a:ext cx="1763" cy="461"/>
            </a:xfrm>
            <a:prstGeom prst="rect">
              <a:avLst/>
            </a:prstGeom>
            <a:noFill/>
            <a:ln w="12700">
              <a:noFill/>
              <a:miter lim="800000"/>
              <a:headEnd type="none" w="sm" len="sm"/>
              <a:tailEnd type="none" w="sm" len="sm"/>
            </a:ln>
          </p:spPr>
          <p:txBody>
            <a:bodyPr wrap="none">
              <a:spAutoFit/>
            </a:bodyPr>
            <a:lstStyle/>
            <a:p>
              <a:pPr algn="ctr" eaLnBrk="0" hangingPunct="0"/>
              <a:r>
                <a:rPr lang="en-GB" altLang="fr-FR" sz="2400" b="1">
                  <a:solidFill>
                    <a:srgbClr val="FFFFFF"/>
                  </a:solidFill>
                </a:rPr>
                <a:t>Taux de cholesterol </a:t>
              </a:r>
            </a:p>
            <a:p>
              <a:pPr algn="ctr" eaLnBrk="0" hangingPunct="0"/>
              <a:r>
                <a:rPr lang="en-GB" altLang="fr-FR" sz="1800" b="1">
                  <a:solidFill>
                    <a:srgbClr val="FFFFFF"/>
                  </a:solidFill>
                </a:rPr>
                <a:t>(8.5mmol/l)</a:t>
              </a:r>
              <a:endParaRPr lang="en-GB" altLang="fr-FR" sz="1800" b="1">
                <a:solidFill>
                  <a:srgbClr val="FFFFFF"/>
                </a:solidFill>
                <a:latin typeface="Arial" charset="0"/>
              </a:endParaRPr>
            </a:p>
          </p:txBody>
        </p:sp>
        <p:grpSp>
          <p:nvGrpSpPr>
            <p:cNvPr id="54288" name="Group 1063"/>
            <p:cNvGrpSpPr>
              <a:grpSpLocks/>
            </p:cNvGrpSpPr>
            <p:nvPr/>
          </p:nvGrpSpPr>
          <p:grpSpPr bwMode="auto">
            <a:xfrm>
              <a:off x="2539" y="2343"/>
              <a:ext cx="1589" cy="1592"/>
              <a:chOff x="2539" y="2343"/>
              <a:chExt cx="1589" cy="1592"/>
            </a:xfrm>
          </p:grpSpPr>
          <p:sp>
            <p:nvSpPr>
              <p:cNvPr id="54290" name="Oval 1046"/>
              <p:cNvSpPr>
                <a:spLocks noChangeArrowheads="1"/>
              </p:cNvSpPr>
              <p:nvPr/>
            </p:nvSpPr>
            <p:spPr bwMode="auto">
              <a:xfrm rot="10800000" flipH="1" flipV="1">
                <a:off x="2539" y="2343"/>
                <a:ext cx="1589" cy="1592"/>
              </a:xfrm>
              <a:prstGeom prst="ellipse">
                <a:avLst/>
              </a:prstGeom>
              <a:gradFill rotWithShape="0">
                <a:gsLst>
                  <a:gs pos="0">
                    <a:srgbClr val="767600"/>
                  </a:gs>
                  <a:gs pos="50000">
                    <a:srgbClr val="FFFF00"/>
                  </a:gs>
                  <a:gs pos="100000">
                    <a:srgbClr val="767600"/>
                  </a:gs>
                </a:gsLst>
                <a:lin ang="5400000" scaled="1"/>
              </a:gradFill>
              <a:ln w="28575">
                <a:solidFill>
                  <a:srgbClr val="FFFF00"/>
                </a:solidFill>
                <a:round/>
                <a:headEnd/>
                <a:tailEnd/>
              </a:ln>
            </p:spPr>
            <p:txBody>
              <a:bodyPr wrap="none" anchor="ctr"/>
              <a:lstStyle/>
              <a:p>
                <a:pPr eaLnBrk="0" hangingPunct="0"/>
                <a:endParaRPr lang="fr-FR"/>
              </a:p>
            </p:txBody>
          </p:sp>
          <p:sp>
            <p:nvSpPr>
              <p:cNvPr id="54291" name="Rectangle 1055"/>
              <p:cNvSpPr>
                <a:spLocks noChangeArrowheads="1"/>
              </p:cNvSpPr>
              <p:nvPr/>
            </p:nvSpPr>
            <p:spPr bwMode="auto">
              <a:xfrm>
                <a:off x="3216" y="3215"/>
                <a:ext cx="306" cy="286"/>
              </a:xfrm>
              <a:prstGeom prst="rect">
                <a:avLst/>
              </a:prstGeom>
              <a:noFill/>
              <a:ln w="9525">
                <a:noFill/>
                <a:miter lim="800000"/>
                <a:headEnd/>
                <a:tailEnd/>
              </a:ln>
            </p:spPr>
            <p:txBody>
              <a:bodyPr wrap="none" lIns="90488" tIns="44450" rIns="90488" bIns="44450">
                <a:spAutoFit/>
              </a:bodyPr>
              <a:lstStyle/>
              <a:p>
                <a:pPr eaLnBrk="0" hangingPunct="0"/>
                <a:r>
                  <a:rPr lang="en-GB" altLang="fr-FR" sz="2400" b="1">
                    <a:solidFill>
                      <a:schemeClr val="bg2"/>
                    </a:solidFill>
                  </a:rPr>
                  <a:t>x4</a:t>
                </a:r>
              </a:p>
            </p:txBody>
          </p:sp>
        </p:grpSp>
        <p:sp>
          <p:nvSpPr>
            <p:cNvPr id="54289" name="Rectangle 1058"/>
            <p:cNvSpPr>
              <a:spLocks noChangeArrowheads="1"/>
            </p:cNvSpPr>
            <p:nvPr/>
          </p:nvSpPr>
          <p:spPr bwMode="auto">
            <a:xfrm>
              <a:off x="4848" y="2256"/>
              <a:ext cx="114" cy="286"/>
            </a:xfrm>
            <a:prstGeom prst="rect">
              <a:avLst/>
            </a:prstGeom>
            <a:noFill/>
            <a:ln w="9525">
              <a:noFill/>
              <a:miter lim="800000"/>
              <a:headEnd/>
              <a:tailEnd/>
            </a:ln>
          </p:spPr>
          <p:txBody>
            <a:bodyPr wrap="none" lIns="90488" tIns="44450" rIns="90488" bIns="44450">
              <a:spAutoFit/>
            </a:bodyPr>
            <a:lstStyle/>
            <a:p>
              <a:pPr eaLnBrk="0" hangingPunct="0"/>
              <a:endParaRPr lang="en-GB" altLang="fr-FR" sz="2400" b="1">
                <a:solidFill>
                  <a:schemeClr val="bg2"/>
                </a:solidFill>
              </a:endParaRPr>
            </a:p>
          </p:txBody>
        </p:sp>
      </p:grpSp>
      <p:sp>
        <p:nvSpPr>
          <p:cNvPr id="54277" name="Rectangle 1061"/>
          <p:cNvSpPr>
            <a:spLocks noChangeArrowheads="1"/>
          </p:cNvSpPr>
          <p:nvPr/>
        </p:nvSpPr>
        <p:spPr bwMode="auto">
          <a:xfrm>
            <a:off x="3025775" y="6246813"/>
            <a:ext cx="3146425" cy="336550"/>
          </a:xfrm>
          <a:prstGeom prst="rect">
            <a:avLst/>
          </a:prstGeom>
          <a:noFill/>
          <a:ln w="12700">
            <a:noFill/>
            <a:miter lim="800000"/>
            <a:headEnd type="none" w="sm" len="sm"/>
            <a:tailEnd type="none" w="sm" len="sm"/>
          </a:ln>
        </p:spPr>
        <p:txBody>
          <a:bodyPr wrap="none">
            <a:spAutoFit/>
          </a:bodyPr>
          <a:lstStyle/>
          <a:p>
            <a:pPr eaLnBrk="0" hangingPunct="0"/>
            <a:r>
              <a:rPr lang="en-GB" altLang="fr-FR" sz="1600" b="1">
                <a:solidFill>
                  <a:srgbClr val="FFFF00"/>
                </a:solidFill>
                <a:latin typeface="Arial" charset="0"/>
              </a:rPr>
              <a:t>(Adapt</a:t>
            </a:r>
            <a:r>
              <a:rPr lang="fr-CH" altLang="fr-FR" sz="1600" b="1">
                <a:solidFill>
                  <a:srgbClr val="FFFF00"/>
                </a:solidFill>
                <a:latin typeface="Arial" charset="0"/>
              </a:rPr>
              <a:t>é de</a:t>
            </a:r>
            <a:r>
              <a:rPr lang="en-GB" altLang="fr-FR" sz="1600" b="1">
                <a:solidFill>
                  <a:srgbClr val="FFFF00"/>
                </a:solidFill>
                <a:latin typeface="Arial" charset="0"/>
              </a:rPr>
              <a:t> Poulter </a:t>
            </a:r>
            <a:r>
              <a:rPr lang="en-GB" altLang="fr-FR" sz="1600" b="1" i="1">
                <a:solidFill>
                  <a:srgbClr val="FFFF00"/>
                </a:solidFill>
                <a:latin typeface="Arial" charset="0"/>
              </a:rPr>
              <a:t>et al., </a:t>
            </a:r>
            <a:r>
              <a:rPr lang="en-GB" altLang="fr-FR" sz="1600" b="1">
                <a:solidFill>
                  <a:srgbClr val="FFFF00"/>
                </a:solidFill>
                <a:latin typeface="Arial" charset="0"/>
              </a:rPr>
              <a:t>1993)</a:t>
            </a:r>
          </a:p>
        </p:txBody>
      </p:sp>
      <p:grpSp>
        <p:nvGrpSpPr>
          <p:cNvPr id="42037" name="Group 1077"/>
          <p:cNvGrpSpPr>
            <a:grpSpLocks/>
          </p:cNvGrpSpPr>
          <p:nvPr/>
        </p:nvGrpSpPr>
        <p:grpSpPr bwMode="auto">
          <a:xfrm>
            <a:off x="4191000" y="3567113"/>
            <a:ext cx="2522538" cy="2527300"/>
            <a:chOff x="2640" y="2247"/>
            <a:chExt cx="1589" cy="1592"/>
          </a:xfrm>
        </p:grpSpPr>
        <p:sp>
          <p:nvSpPr>
            <p:cNvPr id="54285" name="Rectangle 1060"/>
            <p:cNvSpPr>
              <a:spLocks noChangeArrowheads="1"/>
            </p:cNvSpPr>
            <p:nvPr/>
          </p:nvSpPr>
          <p:spPr bwMode="auto">
            <a:xfrm>
              <a:off x="3168" y="2400"/>
              <a:ext cx="306" cy="286"/>
            </a:xfrm>
            <a:prstGeom prst="rect">
              <a:avLst/>
            </a:prstGeom>
            <a:noFill/>
            <a:ln w="9525">
              <a:noFill/>
              <a:miter lim="800000"/>
              <a:headEnd/>
              <a:tailEnd/>
            </a:ln>
          </p:spPr>
          <p:txBody>
            <a:bodyPr wrap="none" lIns="90488" tIns="44450" rIns="90488" bIns="44450">
              <a:spAutoFit/>
            </a:bodyPr>
            <a:lstStyle/>
            <a:p>
              <a:pPr eaLnBrk="0" hangingPunct="0"/>
              <a:r>
                <a:rPr lang="en-GB" altLang="fr-FR" sz="2400" b="1">
                  <a:solidFill>
                    <a:schemeClr val="bg2"/>
                  </a:solidFill>
                </a:rPr>
                <a:t>x9</a:t>
              </a:r>
            </a:p>
          </p:txBody>
        </p:sp>
        <p:sp>
          <p:nvSpPr>
            <p:cNvPr id="54286" name="Oval 1049"/>
            <p:cNvSpPr>
              <a:spLocks noChangeArrowheads="1"/>
            </p:cNvSpPr>
            <p:nvPr/>
          </p:nvSpPr>
          <p:spPr bwMode="auto">
            <a:xfrm rot="10800000" flipH="1" flipV="1">
              <a:off x="2640" y="2247"/>
              <a:ext cx="1589" cy="1592"/>
            </a:xfrm>
            <a:prstGeom prst="ellipse">
              <a:avLst/>
            </a:prstGeom>
            <a:noFill/>
            <a:ln w="28575">
              <a:solidFill>
                <a:srgbClr val="FFFF00"/>
              </a:solidFill>
              <a:round/>
              <a:headEnd/>
              <a:tailEnd/>
            </a:ln>
          </p:spPr>
          <p:txBody>
            <a:bodyPr wrap="none" anchor="ctr"/>
            <a:lstStyle/>
            <a:p>
              <a:pPr eaLnBrk="0" hangingPunct="0"/>
              <a:endParaRPr lang="fr-FR"/>
            </a:p>
          </p:txBody>
        </p:sp>
      </p:grpSp>
      <p:sp>
        <p:nvSpPr>
          <p:cNvPr id="42007" name="Oval 1047"/>
          <p:cNvSpPr>
            <a:spLocks noChangeArrowheads="1"/>
          </p:cNvSpPr>
          <p:nvPr/>
        </p:nvSpPr>
        <p:spPr bwMode="auto">
          <a:xfrm rot="10800000" flipH="1" flipV="1">
            <a:off x="3268663" y="2362200"/>
            <a:ext cx="2522537" cy="2527300"/>
          </a:xfrm>
          <a:prstGeom prst="ellipse">
            <a:avLst/>
          </a:prstGeom>
          <a:noFill/>
          <a:ln w="28575">
            <a:solidFill>
              <a:srgbClr val="CC99FF"/>
            </a:solidFill>
            <a:round/>
            <a:headEnd/>
            <a:tailEnd/>
          </a:ln>
        </p:spPr>
        <p:txBody>
          <a:bodyPr wrap="none" anchor="ctr"/>
          <a:lstStyle/>
          <a:p>
            <a:pPr eaLnBrk="0" hangingPunct="0"/>
            <a:endParaRPr lang="fr-FR"/>
          </a:p>
        </p:txBody>
      </p:sp>
      <p:sp>
        <p:nvSpPr>
          <p:cNvPr id="42019" name="Rectangle 1059"/>
          <p:cNvSpPr>
            <a:spLocks noChangeArrowheads="1"/>
          </p:cNvSpPr>
          <p:nvPr/>
        </p:nvSpPr>
        <p:spPr bwMode="auto">
          <a:xfrm>
            <a:off x="3565525" y="3886200"/>
            <a:ext cx="714375" cy="454025"/>
          </a:xfrm>
          <a:prstGeom prst="rect">
            <a:avLst/>
          </a:prstGeom>
          <a:noFill/>
          <a:ln w="9525">
            <a:noFill/>
            <a:miter lim="800000"/>
            <a:headEnd/>
            <a:tailEnd/>
          </a:ln>
        </p:spPr>
        <p:txBody>
          <a:bodyPr wrap="none" lIns="90488" tIns="44450" rIns="90488" bIns="44450">
            <a:spAutoFit/>
          </a:bodyPr>
          <a:lstStyle/>
          <a:p>
            <a:pPr eaLnBrk="0" hangingPunct="0"/>
            <a:r>
              <a:rPr lang="en-GB" altLang="fr-FR" sz="2400" b="1">
                <a:solidFill>
                  <a:schemeClr val="bg2"/>
                </a:solidFill>
              </a:rPr>
              <a:t>x4.5</a:t>
            </a:r>
          </a:p>
        </p:txBody>
      </p:sp>
      <p:grpSp>
        <p:nvGrpSpPr>
          <p:cNvPr id="42035" name="Group 1075"/>
          <p:cNvGrpSpPr>
            <a:grpSpLocks/>
          </p:cNvGrpSpPr>
          <p:nvPr/>
        </p:nvGrpSpPr>
        <p:grpSpPr bwMode="auto">
          <a:xfrm>
            <a:off x="2430463" y="3568700"/>
            <a:ext cx="2522537" cy="2527300"/>
            <a:chOff x="1536" y="2248"/>
            <a:chExt cx="1589" cy="1592"/>
          </a:xfrm>
        </p:grpSpPr>
        <p:sp>
          <p:nvSpPr>
            <p:cNvPr id="54283" name="Oval 1050"/>
            <p:cNvSpPr>
              <a:spLocks noChangeArrowheads="1"/>
            </p:cNvSpPr>
            <p:nvPr/>
          </p:nvSpPr>
          <p:spPr bwMode="auto">
            <a:xfrm rot="10800000" flipH="1" flipV="1">
              <a:off x="1536" y="2248"/>
              <a:ext cx="1589" cy="1592"/>
            </a:xfrm>
            <a:prstGeom prst="ellipse">
              <a:avLst/>
            </a:prstGeom>
            <a:noFill/>
            <a:ln w="28575">
              <a:solidFill>
                <a:srgbClr val="00FF00"/>
              </a:solidFill>
              <a:round/>
              <a:headEnd/>
              <a:tailEnd/>
            </a:ln>
          </p:spPr>
          <p:txBody>
            <a:bodyPr wrap="none" anchor="ctr"/>
            <a:lstStyle/>
            <a:p>
              <a:pPr eaLnBrk="0" hangingPunct="0"/>
              <a:endParaRPr lang="fr-FR"/>
            </a:p>
          </p:txBody>
        </p:sp>
        <p:sp>
          <p:nvSpPr>
            <p:cNvPr id="54284" name="Rectangle 1057"/>
            <p:cNvSpPr>
              <a:spLocks noChangeArrowheads="1"/>
            </p:cNvSpPr>
            <p:nvPr/>
          </p:nvSpPr>
          <p:spPr bwMode="auto">
            <a:xfrm>
              <a:off x="2728" y="3111"/>
              <a:ext cx="384" cy="289"/>
            </a:xfrm>
            <a:prstGeom prst="rect">
              <a:avLst/>
            </a:prstGeom>
            <a:noFill/>
            <a:ln w="9525">
              <a:noFill/>
              <a:miter lim="800000"/>
              <a:headEnd/>
              <a:tailEnd/>
            </a:ln>
          </p:spPr>
          <p:txBody>
            <a:bodyPr wrap="square" lIns="90488" tIns="44450" rIns="90488" bIns="44450">
              <a:spAutoFit/>
            </a:bodyPr>
            <a:lstStyle/>
            <a:p>
              <a:pPr eaLnBrk="0" hangingPunct="0"/>
              <a:r>
                <a:rPr lang="en-GB" altLang="fr-FR" sz="2400" b="1" dirty="0">
                  <a:solidFill>
                    <a:schemeClr val="bg2"/>
                  </a:solidFill>
                </a:rPr>
                <a:t>x6</a:t>
              </a:r>
            </a:p>
          </p:txBody>
        </p:sp>
      </p:grpSp>
      <p:sp>
        <p:nvSpPr>
          <p:cNvPr id="42028" name="Rectangle 1068"/>
          <p:cNvSpPr>
            <a:spLocks noChangeArrowheads="1"/>
          </p:cNvSpPr>
          <p:nvPr/>
        </p:nvSpPr>
        <p:spPr bwMode="auto">
          <a:xfrm>
            <a:off x="4259263" y="4265613"/>
            <a:ext cx="641350" cy="457200"/>
          </a:xfrm>
          <a:prstGeom prst="rect">
            <a:avLst/>
          </a:prstGeom>
          <a:noFill/>
          <a:ln w="9525">
            <a:noFill/>
            <a:miter lim="800000"/>
            <a:headEnd/>
            <a:tailEnd/>
          </a:ln>
        </p:spPr>
        <p:txBody>
          <a:bodyPr wrap="none">
            <a:spAutoFit/>
          </a:bodyPr>
          <a:lstStyle/>
          <a:p>
            <a:pPr eaLnBrk="0" hangingPunct="0"/>
            <a:r>
              <a:rPr lang="en-GB" altLang="fr-FR" sz="2400" b="1">
                <a:solidFill>
                  <a:schemeClr val="bg2"/>
                </a:solidFill>
              </a:rPr>
              <a:t>x16</a:t>
            </a:r>
            <a:endParaRPr lang="fr-FR" altLang="fr-FR" sz="2400" b="1">
              <a:solidFill>
                <a:schemeClr val="bg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42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420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420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200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20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499"/>
                                          </p:stCondLst>
                                        </p:cTn>
                                        <p:tgtEl>
                                          <p:spTgt spid="420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499"/>
                                          </p:stCondLst>
                                        </p:cTn>
                                        <p:tgtEl>
                                          <p:spTgt spid="420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4" presetClass="entr" presetSubtype="16" fill="hold" grpId="0" nodeType="clickEffect">
                                  <p:stCondLst>
                                    <p:cond delay="0"/>
                                  </p:stCondLst>
                                  <p:childTnLst>
                                    <p:set>
                                      <p:cBhvr>
                                        <p:cTn id="34" dur="1" fill="hold">
                                          <p:stCondLst>
                                            <p:cond delay="0"/>
                                          </p:stCondLst>
                                        </p:cTn>
                                        <p:tgtEl>
                                          <p:spTgt spid="42028"/>
                                        </p:tgtEl>
                                        <p:attrNameLst>
                                          <p:attrName>style.visibility</p:attrName>
                                        </p:attrNameLst>
                                      </p:cBhvr>
                                      <p:to>
                                        <p:strVal val="visible"/>
                                      </p:to>
                                    </p:set>
                                    <p:animEffect transition="in" filter="box(in)">
                                      <p:cBhvr>
                                        <p:cTn id="35" dur="500"/>
                                        <p:tgtEl>
                                          <p:spTgt spid="42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07" grpId="0" animBg="1"/>
      <p:bldP spid="42019" grpId="0" autoUpdateAnimBg="0"/>
      <p:bldP spid="42028"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Line 2"/>
          <p:cNvSpPr>
            <a:spLocks noChangeShapeType="1"/>
          </p:cNvSpPr>
          <p:nvPr/>
        </p:nvSpPr>
        <p:spPr bwMode="auto">
          <a:xfrm flipV="1">
            <a:off x="2452688" y="4194175"/>
            <a:ext cx="74612" cy="1588"/>
          </a:xfrm>
          <a:prstGeom prst="line">
            <a:avLst/>
          </a:prstGeom>
          <a:noFill/>
          <a:ln w="28575">
            <a:solidFill>
              <a:schemeClr val="tx1"/>
            </a:solidFill>
            <a:round/>
            <a:headEnd/>
            <a:tailEnd/>
          </a:ln>
        </p:spPr>
        <p:txBody>
          <a:bodyPr/>
          <a:lstStyle/>
          <a:p>
            <a:endParaRPr lang="fr-FR"/>
          </a:p>
        </p:txBody>
      </p:sp>
      <p:sp>
        <p:nvSpPr>
          <p:cNvPr id="49154" name="Rectangle 3"/>
          <p:cNvSpPr>
            <a:spLocks noChangeArrowheads="1"/>
          </p:cNvSpPr>
          <p:nvPr/>
        </p:nvSpPr>
        <p:spPr bwMode="auto">
          <a:xfrm>
            <a:off x="558800" y="631825"/>
            <a:ext cx="8072438" cy="685800"/>
          </a:xfrm>
          <a:prstGeom prst="rect">
            <a:avLst/>
          </a:prstGeom>
          <a:noFill/>
          <a:ln w="12700">
            <a:noFill/>
            <a:miter lim="800000"/>
            <a:headEnd/>
            <a:tailEnd/>
          </a:ln>
        </p:spPr>
        <p:txBody>
          <a:bodyPr lIns="90488" tIns="44450" rIns="90488" bIns="44450" anchor="ctr"/>
          <a:lstStyle/>
          <a:p>
            <a:pPr algn="ctr" eaLnBrk="0" hangingPunct="0"/>
            <a:br>
              <a:rPr lang="en-GB" altLang="fr-FR" sz="4400">
                <a:solidFill>
                  <a:srgbClr val="FFFF00"/>
                </a:solidFill>
                <a:latin typeface="Times"/>
              </a:rPr>
            </a:br>
            <a:endParaRPr lang="en-GB" altLang="fr-FR" sz="4400">
              <a:solidFill>
                <a:srgbClr val="FFFF00"/>
              </a:solidFill>
              <a:latin typeface="Times"/>
            </a:endParaRPr>
          </a:p>
        </p:txBody>
      </p:sp>
      <p:sp>
        <p:nvSpPr>
          <p:cNvPr id="49155" name="Text Box 4"/>
          <p:cNvSpPr txBox="1">
            <a:spLocks noChangeArrowheads="1"/>
          </p:cNvSpPr>
          <p:nvPr/>
        </p:nvSpPr>
        <p:spPr bwMode="auto">
          <a:xfrm>
            <a:off x="3886200" y="1600200"/>
            <a:ext cx="2795588" cy="457200"/>
          </a:xfrm>
          <a:prstGeom prst="rect">
            <a:avLst/>
          </a:prstGeom>
          <a:noFill/>
          <a:ln w="28575">
            <a:noFill/>
            <a:miter lim="800000"/>
            <a:headEnd/>
            <a:tailEnd/>
          </a:ln>
        </p:spPr>
        <p:txBody>
          <a:bodyPr>
            <a:spAutoFit/>
          </a:bodyPr>
          <a:lstStyle/>
          <a:p>
            <a:pPr algn="ctr" eaLnBrk="0" hangingPunct="0">
              <a:spcBef>
                <a:spcPct val="50000"/>
              </a:spcBef>
            </a:pPr>
            <a:r>
              <a:rPr lang="en-GB" altLang="fr-FR" sz="2400">
                <a:latin typeface="Arial" charset="0"/>
              </a:rPr>
              <a:t>Ecosse 1999</a:t>
            </a:r>
            <a:endParaRPr lang="en-US" altLang="fr-FR" sz="2400">
              <a:solidFill>
                <a:schemeClr val="accent1"/>
              </a:solidFill>
              <a:latin typeface="Arial" charset="0"/>
            </a:endParaRPr>
          </a:p>
        </p:txBody>
      </p:sp>
      <p:sp>
        <p:nvSpPr>
          <p:cNvPr id="49156" name="Rectangle 5"/>
          <p:cNvSpPr>
            <a:spLocks noChangeArrowheads="1"/>
          </p:cNvSpPr>
          <p:nvPr/>
        </p:nvSpPr>
        <p:spPr bwMode="auto">
          <a:xfrm>
            <a:off x="1898650" y="609600"/>
            <a:ext cx="5813425" cy="762000"/>
          </a:xfrm>
          <a:prstGeom prst="rect">
            <a:avLst/>
          </a:prstGeom>
          <a:noFill/>
          <a:ln w="28575">
            <a:noFill/>
            <a:miter lim="800000"/>
            <a:headEnd/>
            <a:tailEnd/>
          </a:ln>
        </p:spPr>
        <p:txBody>
          <a:bodyPr wrap="none">
            <a:spAutoFit/>
          </a:bodyPr>
          <a:lstStyle/>
          <a:p>
            <a:pPr algn="ctr" eaLnBrk="0" hangingPunct="0"/>
            <a:r>
              <a:rPr lang="en-GB" altLang="fr-FR" sz="4400"/>
              <a:t>Effets de l’âge et du sexe</a:t>
            </a:r>
            <a:endParaRPr lang="en-US" altLang="fr-FR" sz="3600">
              <a:solidFill>
                <a:schemeClr val="accent1"/>
              </a:solidFill>
              <a:latin typeface="Arial" charset="0"/>
            </a:endParaRPr>
          </a:p>
        </p:txBody>
      </p:sp>
      <p:sp>
        <p:nvSpPr>
          <p:cNvPr id="49157" name="Rectangle 6"/>
          <p:cNvSpPr>
            <a:spLocks noChangeArrowheads="1"/>
          </p:cNvSpPr>
          <p:nvPr/>
        </p:nvSpPr>
        <p:spPr bwMode="auto">
          <a:xfrm>
            <a:off x="76200" y="3182938"/>
            <a:ext cx="1504950" cy="730250"/>
          </a:xfrm>
          <a:prstGeom prst="rect">
            <a:avLst/>
          </a:prstGeom>
          <a:noFill/>
          <a:ln w="9525">
            <a:noFill/>
            <a:miter lim="800000"/>
            <a:headEnd/>
            <a:tailEnd/>
          </a:ln>
        </p:spPr>
        <p:txBody>
          <a:bodyPr lIns="0" tIns="0" rIns="0" bIns="0">
            <a:spAutoFit/>
          </a:bodyPr>
          <a:lstStyle/>
          <a:p>
            <a:pPr algn="ctr" eaLnBrk="0" hangingPunct="0"/>
            <a:r>
              <a:rPr lang="en-GB" altLang="fr-FR" sz="2400">
                <a:latin typeface="Arial" charset="0"/>
              </a:rPr>
              <a:t>Morts par</a:t>
            </a:r>
            <a:br>
              <a:rPr lang="en-GB" altLang="fr-FR" sz="2400">
                <a:latin typeface="Arial" charset="0"/>
              </a:rPr>
            </a:br>
            <a:r>
              <a:rPr lang="en-GB" altLang="fr-FR" sz="2400">
                <a:latin typeface="Arial" charset="0"/>
              </a:rPr>
              <a:t>100,000</a:t>
            </a:r>
          </a:p>
        </p:txBody>
      </p:sp>
      <p:sp>
        <p:nvSpPr>
          <p:cNvPr id="49158" name="Rectangle 7"/>
          <p:cNvSpPr>
            <a:spLocks noChangeArrowheads="1"/>
          </p:cNvSpPr>
          <p:nvPr/>
        </p:nvSpPr>
        <p:spPr bwMode="blackWhite">
          <a:xfrm>
            <a:off x="2535238" y="2136775"/>
            <a:ext cx="5457825" cy="3429000"/>
          </a:xfrm>
          <a:prstGeom prst="rect">
            <a:avLst/>
          </a:prstGeom>
          <a:solidFill>
            <a:schemeClr val="bg1"/>
          </a:solidFill>
          <a:ln w="28575">
            <a:solidFill>
              <a:schemeClr val="tx1"/>
            </a:solidFill>
            <a:miter lim="800000"/>
            <a:headEnd/>
            <a:tailEnd/>
          </a:ln>
        </p:spPr>
        <p:txBody>
          <a:bodyPr wrap="none" anchor="ctr"/>
          <a:lstStyle/>
          <a:p>
            <a:pPr eaLnBrk="0" hangingPunct="0"/>
            <a:endParaRPr lang="fr-FR"/>
          </a:p>
        </p:txBody>
      </p:sp>
      <p:sp>
        <p:nvSpPr>
          <p:cNvPr id="159752" name="Rectangle 8"/>
          <p:cNvSpPr>
            <a:spLocks noChangeArrowheads="1"/>
          </p:cNvSpPr>
          <p:nvPr/>
        </p:nvSpPr>
        <p:spPr bwMode="auto">
          <a:xfrm>
            <a:off x="2717800" y="5534025"/>
            <a:ext cx="266700" cy="22225"/>
          </a:xfrm>
          <a:prstGeom prst="rect">
            <a:avLst/>
          </a:prstGeom>
          <a:gradFill rotWithShape="0">
            <a:gsLst>
              <a:gs pos="0">
                <a:schemeClr val="folHlink">
                  <a:gamma/>
                  <a:shade val="46275"/>
                  <a:invGamma/>
                </a:schemeClr>
              </a:gs>
              <a:gs pos="50000">
                <a:schemeClr val="folHlink"/>
              </a:gs>
              <a:gs pos="100000">
                <a:schemeClr val="folHlink">
                  <a:gamma/>
                  <a:shade val="46275"/>
                  <a:invGamma/>
                </a:schemeClr>
              </a:gs>
            </a:gsLst>
            <a:lin ang="0" scaled="1"/>
          </a:gradFill>
          <a:ln w="9525">
            <a:noFill/>
            <a:miter lim="800000"/>
            <a:headEnd/>
            <a:tailEnd/>
          </a:ln>
        </p:spPr>
        <p:txBody>
          <a:bodyPr/>
          <a:lstStyle/>
          <a:p>
            <a:pPr eaLnBrk="0" hangingPunct="0">
              <a:defRPr/>
            </a:pPr>
            <a:endParaRPr lang="fr-FR"/>
          </a:p>
        </p:txBody>
      </p:sp>
      <p:sp>
        <p:nvSpPr>
          <p:cNvPr id="49160" name="Rectangle 9"/>
          <p:cNvSpPr>
            <a:spLocks noChangeArrowheads="1"/>
          </p:cNvSpPr>
          <p:nvPr/>
        </p:nvSpPr>
        <p:spPr bwMode="auto">
          <a:xfrm>
            <a:off x="3621088" y="5461000"/>
            <a:ext cx="428625" cy="95250"/>
          </a:xfrm>
          <a:prstGeom prst="rect">
            <a:avLst/>
          </a:prstGeom>
          <a:gradFill rotWithShape="0">
            <a:gsLst>
              <a:gs pos="0">
                <a:srgbClr val="760000"/>
              </a:gs>
              <a:gs pos="50000">
                <a:srgbClr val="FF0000"/>
              </a:gs>
              <a:gs pos="100000">
                <a:srgbClr val="760000"/>
              </a:gs>
            </a:gsLst>
            <a:lin ang="0" scaled="1"/>
          </a:gradFill>
          <a:ln w="9525">
            <a:noFill/>
            <a:miter lim="800000"/>
            <a:headEnd/>
            <a:tailEnd/>
          </a:ln>
        </p:spPr>
        <p:txBody>
          <a:bodyPr/>
          <a:lstStyle/>
          <a:p>
            <a:pPr eaLnBrk="0" hangingPunct="0"/>
            <a:endParaRPr lang="fr-FR"/>
          </a:p>
        </p:txBody>
      </p:sp>
      <p:sp>
        <p:nvSpPr>
          <p:cNvPr id="49161" name="Rectangle 10"/>
          <p:cNvSpPr>
            <a:spLocks noChangeArrowheads="1"/>
          </p:cNvSpPr>
          <p:nvPr/>
        </p:nvSpPr>
        <p:spPr bwMode="auto">
          <a:xfrm>
            <a:off x="4537075" y="5270500"/>
            <a:ext cx="444500" cy="285750"/>
          </a:xfrm>
          <a:prstGeom prst="rect">
            <a:avLst/>
          </a:prstGeom>
          <a:gradFill rotWithShape="0">
            <a:gsLst>
              <a:gs pos="0">
                <a:srgbClr val="760000"/>
              </a:gs>
              <a:gs pos="50000">
                <a:srgbClr val="FF0000"/>
              </a:gs>
              <a:gs pos="100000">
                <a:srgbClr val="760000"/>
              </a:gs>
            </a:gsLst>
            <a:lin ang="0" scaled="1"/>
          </a:gradFill>
          <a:ln w="9525">
            <a:noFill/>
            <a:miter lim="800000"/>
            <a:headEnd/>
            <a:tailEnd/>
          </a:ln>
        </p:spPr>
        <p:txBody>
          <a:bodyPr/>
          <a:lstStyle/>
          <a:p>
            <a:pPr eaLnBrk="0" hangingPunct="0"/>
            <a:endParaRPr lang="fr-FR"/>
          </a:p>
        </p:txBody>
      </p:sp>
      <p:sp>
        <p:nvSpPr>
          <p:cNvPr id="49162" name="Rectangle 11"/>
          <p:cNvSpPr>
            <a:spLocks noChangeArrowheads="1"/>
          </p:cNvSpPr>
          <p:nvPr/>
        </p:nvSpPr>
        <p:spPr bwMode="auto">
          <a:xfrm>
            <a:off x="5451475" y="4794250"/>
            <a:ext cx="441325" cy="762000"/>
          </a:xfrm>
          <a:prstGeom prst="rect">
            <a:avLst/>
          </a:prstGeom>
          <a:gradFill rotWithShape="0">
            <a:gsLst>
              <a:gs pos="0">
                <a:srgbClr val="760000"/>
              </a:gs>
              <a:gs pos="50000">
                <a:srgbClr val="FF0000"/>
              </a:gs>
              <a:gs pos="100000">
                <a:srgbClr val="760000"/>
              </a:gs>
            </a:gsLst>
            <a:lin ang="0" scaled="1"/>
          </a:gradFill>
          <a:ln w="9525">
            <a:noFill/>
            <a:miter lim="800000"/>
            <a:headEnd/>
            <a:tailEnd/>
          </a:ln>
        </p:spPr>
        <p:txBody>
          <a:bodyPr/>
          <a:lstStyle/>
          <a:p>
            <a:pPr eaLnBrk="0" hangingPunct="0"/>
            <a:endParaRPr lang="fr-FR"/>
          </a:p>
        </p:txBody>
      </p:sp>
      <p:sp>
        <p:nvSpPr>
          <p:cNvPr id="49163" name="Rectangle 12"/>
          <p:cNvSpPr>
            <a:spLocks noChangeArrowheads="1"/>
          </p:cNvSpPr>
          <p:nvPr/>
        </p:nvSpPr>
        <p:spPr bwMode="auto">
          <a:xfrm>
            <a:off x="6364288" y="3959225"/>
            <a:ext cx="428625" cy="1597025"/>
          </a:xfrm>
          <a:prstGeom prst="rect">
            <a:avLst/>
          </a:prstGeom>
          <a:gradFill rotWithShape="0">
            <a:gsLst>
              <a:gs pos="0">
                <a:srgbClr val="760000"/>
              </a:gs>
              <a:gs pos="50000">
                <a:srgbClr val="FF0000"/>
              </a:gs>
              <a:gs pos="100000">
                <a:srgbClr val="760000"/>
              </a:gs>
            </a:gsLst>
            <a:lin ang="0" scaled="1"/>
          </a:gradFill>
          <a:ln w="9525">
            <a:noFill/>
            <a:miter lim="800000"/>
            <a:headEnd/>
            <a:tailEnd/>
          </a:ln>
        </p:spPr>
        <p:txBody>
          <a:bodyPr/>
          <a:lstStyle/>
          <a:p>
            <a:pPr eaLnBrk="0" hangingPunct="0"/>
            <a:endParaRPr lang="fr-FR"/>
          </a:p>
        </p:txBody>
      </p:sp>
      <p:sp>
        <p:nvSpPr>
          <p:cNvPr id="49164" name="Rectangle 13"/>
          <p:cNvSpPr>
            <a:spLocks noChangeArrowheads="1"/>
          </p:cNvSpPr>
          <p:nvPr/>
        </p:nvSpPr>
        <p:spPr bwMode="auto">
          <a:xfrm>
            <a:off x="7269163" y="2457450"/>
            <a:ext cx="444500" cy="3098800"/>
          </a:xfrm>
          <a:prstGeom prst="rect">
            <a:avLst/>
          </a:prstGeom>
          <a:gradFill rotWithShape="0">
            <a:gsLst>
              <a:gs pos="0">
                <a:srgbClr val="760000"/>
              </a:gs>
              <a:gs pos="50000">
                <a:srgbClr val="FF0000"/>
              </a:gs>
              <a:gs pos="100000">
                <a:srgbClr val="760000"/>
              </a:gs>
            </a:gsLst>
            <a:lin ang="0" scaled="1"/>
          </a:gradFill>
          <a:ln w="9525">
            <a:noFill/>
            <a:miter lim="800000"/>
            <a:headEnd/>
            <a:tailEnd/>
          </a:ln>
        </p:spPr>
        <p:txBody>
          <a:bodyPr/>
          <a:lstStyle/>
          <a:p>
            <a:pPr eaLnBrk="0" hangingPunct="0"/>
            <a:endParaRPr lang="fr-FR"/>
          </a:p>
        </p:txBody>
      </p:sp>
      <p:sp>
        <p:nvSpPr>
          <p:cNvPr id="49165" name="Rectangle 14"/>
          <p:cNvSpPr>
            <a:spLocks noChangeArrowheads="1"/>
          </p:cNvSpPr>
          <p:nvPr/>
        </p:nvSpPr>
        <p:spPr bwMode="auto">
          <a:xfrm>
            <a:off x="3889375" y="5534025"/>
            <a:ext cx="428625" cy="22225"/>
          </a:xfrm>
          <a:prstGeom prst="rect">
            <a:avLst/>
          </a:prstGeom>
          <a:gradFill rotWithShape="0">
            <a:gsLst>
              <a:gs pos="0">
                <a:srgbClr val="767600"/>
              </a:gs>
              <a:gs pos="50000">
                <a:srgbClr val="FFFF00"/>
              </a:gs>
              <a:gs pos="100000">
                <a:srgbClr val="767600"/>
              </a:gs>
            </a:gsLst>
            <a:lin ang="0" scaled="1"/>
          </a:gradFill>
          <a:ln w="9525">
            <a:noFill/>
            <a:miter lim="800000"/>
            <a:headEnd/>
            <a:tailEnd/>
          </a:ln>
        </p:spPr>
        <p:txBody>
          <a:bodyPr/>
          <a:lstStyle/>
          <a:p>
            <a:pPr eaLnBrk="0" hangingPunct="0"/>
            <a:endParaRPr lang="fr-FR"/>
          </a:p>
        </p:txBody>
      </p:sp>
      <p:sp>
        <p:nvSpPr>
          <p:cNvPr id="49166" name="Rectangle 15"/>
          <p:cNvSpPr>
            <a:spLocks noChangeArrowheads="1"/>
          </p:cNvSpPr>
          <p:nvPr/>
        </p:nvSpPr>
        <p:spPr bwMode="auto">
          <a:xfrm>
            <a:off x="4803775" y="5461000"/>
            <a:ext cx="428625" cy="95250"/>
          </a:xfrm>
          <a:prstGeom prst="rect">
            <a:avLst/>
          </a:prstGeom>
          <a:gradFill rotWithShape="0">
            <a:gsLst>
              <a:gs pos="0">
                <a:srgbClr val="767600"/>
              </a:gs>
              <a:gs pos="50000">
                <a:srgbClr val="FFFF00"/>
              </a:gs>
              <a:gs pos="100000">
                <a:srgbClr val="767600"/>
              </a:gs>
            </a:gsLst>
            <a:lin ang="0" scaled="1"/>
          </a:gradFill>
          <a:ln w="9525">
            <a:noFill/>
            <a:miter lim="800000"/>
            <a:headEnd/>
            <a:tailEnd/>
          </a:ln>
        </p:spPr>
        <p:txBody>
          <a:bodyPr/>
          <a:lstStyle/>
          <a:p>
            <a:pPr eaLnBrk="0" hangingPunct="0"/>
            <a:endParaRPr lang="fr-FR"/>
          </a:p>
        </p:txBody>
      </p:sp>
      <p:sp>
        <p:nvSpPr>
          <p:cNvPr id="49167" name="Rectangle 16"/>
          <p:cNvSpPr>
            <a:spLocks noChangeArrowheads="1"/>
          </p:cNvSpPr>
          <p:nvPr/>
        </p:nvSpPr>
        <p:spPr bwMode="auto">
          <a:xfrm>
            <a:off x="5716588" y="5207000"/>
            <a:ext cx="428625" cy="349250"/>
          </a:xfrm>
          <a:prstGeom prst="rect">
            <a:avLst/>
          </a:prstGeom>
          <a:gradFill rotWithShape="0">
            <a:gsLst>
              <a:gs pos="0">
                <a:srgbClr val="767600"/>
              </a:gs>
              <a:gs pos="50000">
                <a:srgbClr val="FFFF00"/>
              </a:gs>
              <a:gs pos="100000">
                <a:srgbClr val="767600"/>
              </a:gs>
            </a:gsLst>
            <a:lin ang="0" scaled="1"/>
          </a:gradFill>
          <a:ln w="9525">
            <a:noFill/>
            <a:miter lim="800000"/>
            <a:headEnd/>
            <a:tailEnd/>
          </a:ln>
        </p:spPr>
        <p:txBody>
          <a:bodyPr/>
          <a:lstStyle/>
          <a:p>
            <a:pPr eaLnBrk="0" hangingPunct="0"/>
            <a:endParaRPr lang="fr-FR"/>
          </a:p>
        </p:txBody>
      </p:sp>
      <p:sp>
        <p:nvSpPr>
          <p:cNvPr id="49168" name="Rectangle 17"/>
          <p:cNvSpPr>
            <a:spLocks noChangeArrowheads="1"/>
          </p:cNvSpPr>
          <p:nvPr/>
        </p:nvSpPr>
        <p:spPr bwMode="auto">
          <a:xfrm>
            <a:off x="6621463" y="4614863"/>
            <a:ext cx="428625" cy="941387"/>
          </a:xfrm>
          <a:prstGeom prst="rect">
            <a:avLst/>
          </a:prstGeom>
          <a:gradFill rotWithShape="0">
            <a:gsLst>
              <a:gs pos="0">
                <a:srgbClr val="767600"/>
              </a:gs>
              <a:gs pos="50000">
                <a:srgbClr val="FFFF00"/>
              </a:gs>
              <a:gs pos="100000">
                <a:srgbClr val="767600"/>
              </a:gs>
            </a:gsLst>
            <a:lin ang="0" scaled="1"/>
          </a:gradFill>
          <a:ln w="9525">
            <a:noFill/>
            <a:miter lim="800000"/>
            <a:headEnd/>
            <a:tailEnd/>
          </a:ln>
        </p:spPr>
        <p:txBody>
          <a:bodyPr/>
          <a:lstStyle/>
          <a:p>
            <a:pPr eaLnBrk="0" hangingPunct="0"/>
            <a:endParaRPr lang="fr-FR"/>
          </a:p>
        </p:txBody>
      </p:sp>
      <p:sp>
        <p:nvSpPr>
          <p:cNvPr id="49169" name="Rectangle 18"/>
          <p:cNvSpPr>
            <a:spLocks noChangeArrowheads="1"/>
          </p:cNvSpPr>
          <p:nvPr/>
        </p:nvSpPr>
        <p:spPr bwMode="auto">
          <a:xfrm>
            <a:off x="7548563" y="3135313"/>
            <a:ext cx="428625" cy="2420937"/>
          </a:xfrm>
          <a:prstGeom prst="rect">
            <a:avLst/>
          </a:prstGeom>
          <a:gradFill rotWithShape="0">
            <a:gsLst>
              <a:gs pos="0">
                <a:srgbClr val="767600"/>
              </a:gs>
              <a:gs pos="50000">
                <a:srgbClr val="FFFF00"/>
              </a:gs>
              <a:gs pos="100000">
                <a:srgbClr val="767600"/>
              </a:gs>
            </a:gsLst>
            <a:lin ang="0" scaled="1"/>
          </a:gradFill>
          <a:ln w="9525">
            <a:noFill/>
            <a:miter lim="800000"/>
            <a:headEnd/>
            <a:tailEnd/>
          </a:ln>
        </p:spPr>
        <p:txBody>
          <a:bodyPr/>
          <a:lstStyle/>
          <a:p>
            <a:pPr eaLnBrk="0" hangingPunct="0"/>
            <a:endParaRPr lang="fr-FR"/>
          </a:p>
        </p:txBody>
      </p:sp>
      <p:sp>
        <p:nvSpPr>
          <p:cNvPr id="49170" name="Line 19"/>
          <p:cNvSpPr>
            <a:spLocks noChangeShapeType="1"/>
          </p:cNvSpPr>
          <p:nvPr/>
        </p:nvSpPr>
        <p:spPr bwMode="auto">
          <a:xfrm>
            <a:off x="2451100" y="5556250"/>
            <a:ext cx="76200" cy="1588"/>
          </a:xfrm>
          <a:prstGeom prst="line">
            <a:avLst/>
          </a:prstGeom>
          <a:noFill/>
          <a:ln w="28575">
            <a:solidFill>
              <a:schemeClr val="tx1"/>
            </a:solidFill>
            <a:round/>
            <a:headEnd/>
            <a:tailEnd/>
          </a:ln>
        </p:spPr>
        <p:txBody>
          <a:bodyPr/>
          <a:lstStyle/>
          <a:p>
            <a:endParaRPr lang="fr-FR"/>
          </a:p>
        </p:txBody>
      </p:sp>
      <p:sp>
        <p:nvSpPr>
          <p:cNvPr id="49171" name="Line 20"/>
          <p:cNvSpPr>
            <a:spLocks noChangeShapeType="1"/>
          </p:cNvSpPr>
          <p:nvPr/>
        </p:nvSpPr>
        <p:spPr bwMode="auto">
          <a:xfrm>
            <a:off x="2451100" y="4881563"/>
            <a:ext cx="76200" cy="0"/>
          </a:xfrm>
          <a:prstGeom prst="line">
            <a:avLst/>
          </a:prstGeom>
          <a:noFill/>
          <a:ln w="28575">
            <a:solidFill>
              <a:schemeClr val="tx1"/>
            </a:solidFill>
            <a:round/>
            <a:headEnd/>
            <a:tailEnd/>
          </a:ln>
        </p:spPr>
        <p:txBody>
          <a:bodyPr/>
          <a:lstStyle/>
          <a:p>
            <a:endParaRPr lang="fr-FR"/>
          </a:p>
        </p:txBody>
      </p:sp>
      <p:sp>
        <p:nvSpPr>
          <p:cNvPr id="49172" name="Line 21"/>
          <p:cNvSpPr>
            <a:spLocks noChangeShapeType="1"/>
          </p:cNvSpPr>
          <p:nvPr/>
        </p:nvSpPr>
        <p:spPr bwMode="auto">
          <a:xfrm>
            <a:off x="2451100" y="4530725"/>
            <a:ext cx="76200" cy="1588"/>
          </a:xfrm>
          <a:prstGeom prst="line">
            <a:avLst/>
          </a:prstGeom>
          <a:noFill/>
          <a:ln w="28575">
            <a:solidFill>
              <a:schemeClr val="tx1"/>
            </a:solidFill>
            <a:round/>
            <a:headEnd/>
            <a:tailEnd/>
          </a:ln>
        </p:spPr>
        <p:txBody>
          <a:bodyPr/>
          <a:lstStyle/>
          <a:p>
            <a:endParaRPr lang="fr-FR"/>
          </a:p>
        </p:txBody>
      </p:sp>
      <p:sp>
        <p:nvSpPr>
          <p:cNvPr id="49173" name="Line 22"/>
          <p:cNvSpPr>
            <a:spLocks noChangeShapeType="1"/>
          </p:cNvSpPr>
          <p:nvPr/>
        </p:nvSpPr>
        <p:spPr bwMode="auto">
          <a:xfrm>
            <a:off x="2451100" y="3176588"/>
            <a:ext cx="76200" cy="1587"/>
          </a:xfrm>
          <a:prstGeom prst="line">
            <a:avLst/>
          </a:prstGeom>
          <a:noFill/>
          <a:ln w="28575">
            <a:solidFill>
              <a:schemeClr val="tx1"/>
            </a:solidFill>
            <a:round/>
            <a:headEnd/>
            <a:tailEnd/>
          </a:ln>
        </p:spPr>
        <p:txBody>
          <a:bodyPr/>
          <a:lstStyle/>
          <a:p>
            <a:endParaRPr lang="fr-FR"/>
          </a:p>
        </p:txBody>
      </p:sp>
      <p:sp>
        <p:nvSpPr>
          <p:cNvPr id="49174" name="Line 23"/>
          <p:cNvSpPr>
            <a:spLocks noChangeShapeType="1"/>
          </p:cNvSpPr>
          <p:nvPr/>
        </p:nvSpPr>
        <p:spPr bwMode="auto">
          <a:xfrm>
            <a:off x="2446338" y="2830513"/>
            <a:ext cx="80962" cy="0"/>
          </a:xfrm>
          <a:prstGeom prst="line">
            <a:avLst/>
          </a:prstGeom>
          <a:noFill/>
          <a:ln w="28575">
            <a:solidFill>
              <a:schemeClr val="tx1"/>
            </a:solidFill>
            <a:round/>
            <a:headEnd/>
            <a:tailEnd/>
          </a:ln>
        </p:spPr>
        <p:txBody>
          <a:bodyPr/>
          <a:lstStyle/>
          <a:p>
            <a:endParaRPr lang="fr-FR"/>
          </a:p>
        </p:txBody>
      </p:sp>
      <p:sp>
        <p:nvSpPr>
          <p:cNvPr id="49175" name="Line 24"/>
          <p:cNvSpPr>
            <a:spLocks noChangeShapeType="1"/>
          </p:cNvSpPr>
          <p:nvPr/>
        </p:nvSpPr>
        <p:spPr bwMode="auto">
          <a:xfrm>
            <a:off x="2451100" y="2489200"/>
            <a:ext cx="76200" cy="1588"/>
          </a:xfrm>
          <a:prstGeom prst="line">
            <a:avLst/>
          </a:prstGeom>
          <a:noFill/>
          <a:ln w="28575">
            <a:solidFill>
              <a:schemeClr val="tx1"/>
            </a:solidFill>
            <a:round/>
            <a:headEnd/>
            <a:tailEnd/>
          </a:ln>
        </p:spPr>
        <p:txBody>
          <a:bodyPr/>
          <a:lstStyle/>
          <a:p>
            <a:endParaRPr lang="fr-FR"/>
          </a:p>
        </p:txBody>
      </p:sp>
      <p:sp>
        <p:nvSpPr>
          <p:cNvPr id="49176" name="Line 25"/>
          <p:cNvSpPr>
            <a:spLocks noChangeShapeType="1"/>
          </p:cNvSpPr>
          <p:nvPr/>
        </p:nvSpPr>
        <p:spPr bwMode="auto">
          <a:xfrm>
            <a:off x="2451100" y="2135188"/>
            <a:ext cx="76200" cy="1587"/>
          </a:xfrm>
          <a:prstGeom prst="line">
            <a:avLst/>
          </a:prstGeom>
          <a:noFill/>
          <a:ln w="28575">
            <a:solidFill>
              <a:schemeClr val="tx1"/>
            </a:solidFill>
            <a:round/>
            <a:headEnd/>
            <a:tailEnd/>
          </a:ln>
        </p:spPr>
        <p:txBody>
          <a:bodyPr/>
          <a:lstStyle/>
          <a:p>
            <a:endParaRPr lang="fr-FR"/>
          </a:p>
        </p:txBody>
      </p:sp>
      <p:sp>
        <p:nvSpPr>
          <p:cNvPr id="49177" name="Line 26"/>
          <p:cNvSpPr>
            <a:spLocks noChangeShapeType="1"/>
          </p:cNvSpPr>
          <p:nvPr/>
        </p:nvSpPr>
        <p:spPr bwMode="auto">
          <a:xfrm flipV="1">
            <a:off x="2527300" y="5556250"/>
            <a:ext cx="1588" cy="84138"/>
          </a:xfrm>
          <a:prstGeom prst="line">
            <a:avLst/>
          </a:prstGeom>
          <a:noFill/>
          <a:ln w="28575">
            <a:solidFill>
              <a:schemeClr val="tx1"/>
            </a:solidFill>
            <a:round/>
            <a:headEnd/>
            <a:tailEnd/>
          </a:ln>
        </p:spPr>
        <p:txBody>
          <a:bodyPr/>
          <a:lstStyle/>
          <a:p>
            <a:endParaRPr lang="fr-FR"/>
          </a:p>
        </p:txBody>
      </p:sp>
      <p:sp>
        <p:nvSpPr>
          <p:cNvPr id="49178" name="Rectangle 27"/>
          <p:cNvSpPr>
            <a:spLocks noChangeArrowheads="1"/>
          </p:cNvSpPr>
          <p:nvPr/>
        </p:nvSpPr>
        <p:spPr bwMode="auto">
          <a:xfrm>
            <a:off x="2278063" y="5408613"/>
            <a:ext cx="141287" cy="304800"/>
          </a:xfrm>
          <a:prstGeom prst="rect">
            <a:avLst/>
          </a:prstGeom>
          <a:noFill/>
          <a:ln w="9525">
            <a:noFill/>
            <a:miter lim="800000"/>
            <a:headEnd/>
            <a:tailEnd/>
          </a:ln>
        </p:spPr>
        <p:txBody>
          <a:bodyPr wrap="none" lIns="0" tIns="0" rIns="0" bIns="0">
            <a:spAutoFit/>
          </a:bodyPr>
          <a:lstStyle/>
          <a:p>
            <a:pPr eaLnBrk="0" hangingPunct="0"/>
            <a:r>
              <a:rPr lang="en-GB" altLang="fr-FR">
                <a:solidFill>
                  <a:schemeClr val="tx1"/>
                </a:solidFill>
                <a:latin typeface="Arial" charset="0"/>
              </a:rPr>
              <a:t>0</a:t>
            </a:r>
          </a:p>
        </p:txBody>
      </p:sp>
      <p:sp>
        <p:nvSpPr>
          <p:cNvPr id="49179" name="Rectangle 28"/>
          <p:cNvSpPr>
            <a:spLocks noChangeArrowheads="1"/>
          </p:cNvSpPr>
          <p:nvPr/>
        </p:nvSpPr>
        <p:spPr bwMode="auto">
          <a:xfrm>
            <a:off x="1784350" y="4730750"/>
            <a:ext cx="635000" cy="304800"/>
          </a:xfrm>
          <a:prstGeom prst="rect">
            <a:avLst/>
          </a:prstGeom>
          <a:noFill/>
          <a:ln w="9525">
            <a:noFill/>
            <a:miter lim="800000"/>
            <a:headEnd/>
            <a:tailEnd/>
          </a:ln>
        </p:spPr>
        <p:txBody>
          <a:bodyPr wrap="none" lIns="0" tIns="0" rIns="0" bIns="0">
            <a:spAutoFit/>
          </a:bodyPr>
          <a:lstStyle/>
          <a:p>
            <a:pPr eaLnBrk="0" hangingPunct="0"/>
            <a:r>
              <a:rPr lang="en-GB" altLang="fr-FR">
                <a:solidFill>
                  <a:schemeClr val="tx1"/>
                </a:solidFill>
                <a:latin typeface="Arial" charset="0"/>
              </a:rPr>
              <a:t>1,000</a:t>
            </a:r>
          </a:p>
        </p:txBody>
      </p:sp>
      <p:sp>
        <p:nvSpPr>
          <p:cNvPr id="49180" name="Rectangle 29"/>
          <p:cNvSpPr>
            <a:spLocks noChangeArrowheads="1"/>
          </p:cNvSpPr>
          <p:nvPr/>
        </p:nvSpPr>
        <p:spPr bwMode="auto">
          <a:xfrm>
            <a:off x="1784350" y="4043363"/>
            <a:ext cx="635000" cy="304800"/>
          </a:xfrm>
          <a:prstGeom prst="rect">
            <a:avLst/>
          </a:prstGeom>
          <a:noFill/>
          <a:ln w="9525">
            <a:noFill/>
            <a:miter lim="800000"/>
            <a:headEnd/>
            <a:tailEnd/>
          </a:ln>
        </p:spPr>
        <p:txBody>
          <a:bodyPr wrap="none" lIns="0" tIns="0" rIns="0" bIns="0">
            <a:spAutoFit/>
          </a:bodyPr>
          <a:lstStyle/>
          <a:p>
            <a:pPr eaLnBrk="0" hangingPunct="0"/>
            <a:r>
              <a:rPr lang="en-GB" altLang="fr-FR">
                <a:solidFill>
                  <a:schemeClr val="tx1"/>
                </a:solidFill>
                <a:latin typeface="Arial" charset="0"/>
              </a:rPr>
              <a:t>2,000</a:t>
            </a:r>
          </a:p>
        </p:txBody>
      </p:sp>
      <p:sp>
        <p:nvSpPr>
          <p:cNvPr id="49181" name="Rectangle 30"/>
          <p:cNvSpPr>
            <a:spLocks noChangeArrowheads="1"/>
          </p:cNvSpPr>
          <p:nvPr/>
        </p:nvSpPr>
        <p:spPr bwMode="auto">
          <a:xfrm>
            <a:off x="1784350" y="3367088"/>
            <a:ext cx="635000" cy="304800"/>
          </a:xfrm>
          <a:prstGeom prst="rect">
            <a:avLst/>
          </a:prstGeom>
          <a:noFill/>
          <a:ln w="9525">
            <a:noFill/>
            <a:miter lim="800000"/>
            <a:headEnd/>
            <a:tailEnd/>
          </a:ln>
        </p:spPr>
        <p:txBody>
          <a:bodyPr wrap="none" lIns="0" tIns="0" rIns="0" bIns="0">
            <a:spAutoFit/>
          </a:bodyPr>
          <a:lstStyle/>
          <a:p>
            <a:pPr eaLnBrk="0" hangingPunct="0"/>
            <a:r>
              <a:rPr lang="en-GB" altLang="fr-FR">
                <a:solidFill>
                  <a:schemeClr val="tx1"/>
                </a:solidFill>
                <a:latin typeface="Arial" charset="0"/>
              </a:rPr>
              <a:t>3,000</a:t>
            </a:r>
          </a:p>
        </p:txBody>
      </p:sp>
      <p:sp>
        <p:nvSpPr>
          <p:cNvPr id="49182" name="Rectangle 31"/>
          <p:cNvSpPr>
            <a:spLocks noChangeArrowheads="1"/>
          </p:cNvSpPr>
          <p:nvPr/>
        </p:nvSpPr>
        <p:spPr bwMode="auto">
          <a:xfrm>
            <a:off x="1784350" y="2679700"/>
            <a:ext cx="635000" cy="304800"/>
          </a:xfrm>
          <a:prstGeom prst="rect">
            <a:avLst/>
          </a:prstGeom>
          <a:noFill/>
          <a:ln w="9525">
            <a:noFill/>
            <a:miter lim="800000"/>
            <a:headEnd/>
            <a:tailEnd/>
          </a:ln>
        </p:spPr>
        <p:txBody>
          <a:bodyPr wrap="none" lIns="0" tIns="0" rIns="0" bIns="0">
            <a:spAutoFit/>
          </a:bodyPr>
          <a:lstStyle/>
          <a:p>
            <a:pPr eaLnBrk="0" hangingPunct="0"/>
            <a:r>
              <a:rPr lang="en-GB" altLang="fr-FR">
                <a:solidFill>
                  <a:schemeClr val="tx1"/>
                </a:solidFill>
                <a:latin typeface="Arial" charset="0"/>
              </a:rPr>
              <a:t>4,000</a:t>
            </a:r>
          </a:p>
        </p:txBody>
      </p:sp>
      <p:sp>
        <p:nvSpPr>
          <p:cNvPr id="49183" name="Rectangle 32"/>
          <p:cNvSpPr>
            <a:spLocks noChangeArrowheads="1"/>
          </p:cNvSpPr>
          <p:nvPr/>
        </p:nvSpPr>
        <p:spPr bwMode="auto">
          <a:xfrm>
            <a:off x="1784350" y="2003425"/>
            <a:ext cx="635000" cy="304800"/>
          </a:xfrm>
          <a:prstGeom prst="rect">
            <a:avLst/>
          </a:prstGeom>
          <a:noFill/>
          <a:ln w="9525">
            <a:noFill/>
            <a:miter lim="800000"/>
            <a:headEnd/>
            <a:tailEnd/>
          </a:ln>
        </p:spPr>
        <p:txBody>
          <a:bodyPr wrap="none" lIns="0" tIns="0" rIns="0" bIns="0">
            <a:spAutoFit/>
          </a:bodyPr>
          <a:lstStyle/>
          <a:p>
            <a:pPr eaLnBrk="0" hangingPunct="0"/>
            <a:r>
              <a:rPr lang="en-GB" altLang="fr-FR">
                <a:solidFill>
                  <a:schemeClr val="tx1"/>
                </a:solidFill>
                <a:latin typeface="Arial" charset="0"/>
              </a:rPr>
              <a:t>5,000</a:t>
            </a:r>
          </a:p>
        </p:txBody>
      </p:sp>
      <p:sp>
        <p:nvSpPr>
          <p:cNvPr id="49184" name="Rectangle 33"/>
          <p:cNvSpPr>
            <a:spLocks noChangeArrowheads="1"/>
          </p:cNvSpPr>
          <p:nvPr/>
        </p:nvSpPr>
        <p:spPr bwMode="auto">
          <a:xfrm>
            <a:off x="2655888" y="5684838"/>
            <a:ext cx="649287" cy="304800"/>
          </a:xfrm>
          <a:prstGeom prst="rect">
            <a:avLst/>
          </a:prstGeom>
          <a:noFill/>
          <a:ln w="9525">
            <a:noFill/>
            <a:miter lim="800000"/>
            <a:headEnd/>
            <a:tailEnd/>
          </a:ln>
        </p:spPr>
        <p:txBody>
          <a:bodyPr wrap="none" lIns="0" tIns="0" rIns="0" bIns="0">
            <a:spAutoFit/>
          </a:bodyPr>
          <a:lstStyle/>
          <a:p>
            <a:pPr eaLnBrk="0" hangingPunct="0"/>
            <a:r>
              <a:rPr lang="en-GB" altLang="fr-FR">
                <a:solidFill>
                  <a:schemeClr val="tx1"/>
                </a:solidFill>
                <a:latin typeface="Arial" charset="0"/>
              </a:rPr>
              <a:t>35-44</a:t>
            </a:r>
          </a:p>
        </p:txBody>
      </p:sp>
      <p:sp>
        <p:nvSpPr>
          <p:cNvPr id="49185" name="Rectangle 34"/>
          <p:cNvSpPr>
            <a:spLocks noChangeArrowheads="1"/>
          </p:cNvSpPr>
          <p:nvPr/>
        </p:nvSpPr>
        <p:spPr bwMode="auto">
          <a:xfrm>
            <a:off x="3627438" y="5684838"/>
            <a:ext cx="649287" cy="304800"/>
          </a:xfrm>
          <a:prstGeom prst="rect">
            <a:avLst/>
          </a:prstGeom>
          <a:noFill/>
          <a:ln w="9525">
            <a:noFill/>
            <a:miter lim="800000"/>
            <a:headEnd/>
            <a:tailEnd/>
          </a:ln>
        </p:spPr>
        <p:txBody>
          <a:bodyPr wrap="none" lIns="0" tIns="0" rIns="0" bIns="0">
            <a:spAutoFit/>
          </a:bodyPr>
          <a:lstStyle/>
          <a:p>
            <a:pPr eaLnBrk="0" hangingPunct="0"/>
            <a:r>
              <a:rPr lang="en-GB" altLang="fr-FR">
                <a:solidFill>
                  <a:schemeClr val="tx1"/>
                </a:solidFill>
                <a:latin typeface="Arial" charset="0"/>
              </a:rPr>
              <a:t>45-54</a:t>
            </a:r>
          </a:p>
        </p:txBody>
      </p:sp>
      <p:sp>
        <p:nvSpPr>
          <p:cNvPr id="49186" name="Rectangle 35"/>
          <p:cNvSpPr>
            <a:spLocks noChangeArrowheads="1"/>
          </p:cNvSpPr>
          <p:nvPr/>
        </p:nvSpPr>
        <p:spPr bwMode="auto">
          <a:xfrm>
            <a:off x="4532313" y="5684838"/>
            <a:ext cx="649287" cy="304800"/>
          </a:xfrm>
          <a:prstGeom prst="rect">
            <a:avLst/>
          </a:prstGeom>
          <a:noFill/>
          <a:ln w="9525">
            <a:noFill/>
            <a:miter lim="800000"/>
            <a:headEnd/>
            <a:tailEnd/>
          </a:ln>
        </p:spPr>
        <p:txBody>
          <a:bodyPr wrap="none" lIns="0" tIns="0" rIns="0" bIns="0">
            <a:spAutoFit/>
          </a:bodyPr>
          <a:lstStyle/>
          <a:p>
            <a:pPr eaLnBrk="0" hangingPunct="0"/>
            <a:r>
              <a:rPr lang="en-GB" altLang="fr-FR">
                <a:solidFill>
                  <a:schemeClr val="tx1"/>
                </a:solidFill>
                <a:latin typeface="Arial" charset="0"/>
              </a:rPr>
              <a:t>55-64</a:t>
            </a:r>
          </a:p>
        </p:txBody>
      </p:sp>
      <p:sp>
        <p:nvSpPr>
          <p:cNvPr id="49187" name="Rectangle 36"/>
          <p:cNvSpPr>
            <a:spLocks noChangeArrowheads="1"/>
          </p:cNvSpPr>
          <p:nvPr/>
        </p:nvSpPr>
        <p:spPr bwMode="auto">
          <a:xfrm>
            <a:off x="5446713" y="5684838"/>
            <a:ext cx="649287" cy="304800"/>
          </a:xfrm>
          <a:prstGeom prst="rect">
            <a:avLst/>
          </a:prstGeom>
          <a:noFill/>
          <a:ln w="9525">
            <a:noFill/>
            <a:miter lim="800000"/>
            <a:headEnd/>
            <a:tailEnd/>
          </a:ln>
        </p:spPr>
        <p:txBody>
          <a:bodyPr wrap="none" lIns="0" tIns="0" rIns="0" bIns="0">
            <a:spAutoFit/>
          </a:bodyPr>
          <a:lstStyle/>
          <a:p>
            <a:pPr eaLnBrk="0" hangingPunct="0"/>
            <a:r>
              <a:rPr lang="en-GB" altLang="fr-FR">
                <a:solidFill>
                  <a:schemeClr val="tx1"/>
                </a:solidFill>
                <a:latin typeface="Arial" charset="0"/>
              </a:rPr>
              <a:t>65-74</a:t>
            </a:r>
          </a:p>
        </p:txBody>
      </p:sp>
      <p:sp>
        <p:nvSpPr>
          <p:cNvPr id="49188" name="Rectangle 37"/>
          <p:cNvSpPr>
            <a:spLocks noChangeArrowheads="1"/>
          </p:cNvSpPr>
          <p:nvPr/>
        </p:nvSpPr>
        <p:spPr bwMode="auto">
          <a:xfrm>
            <a:off x="6359525" y="5684838"/>
            <a:ext cx="649288" cy="304800"/>
          </a:xfrm>
          <a:prstGeom prst="rect">
            <a:avLst/>
          </a:prstGeom>
          <a:noFill/>
          <a:ln w="9525">
            <a:noFill/>
            <a:miter lim="800000"/>
            <a:headEnd/>
            <a:tailEnd/>
          </a:ln>
        </p:spPr>
        <p:txBody>
          <a:bodyPr wrap="none" lIns="0" tIns="0" rIns="0" bIns="0">
            <a:spAutoFit/>
          </a:bodyPr>
          <a:lstStyle/>
          <a:p>
            <a:pPr eaLnBrk="0" hangingPunct="0"/>
            <a:r>
              <a:rPr lang="en-GB" altLang="fr-FR">
                <a:solidFill>
                  <a:schemeClr val="tx1"/>
                </a:solidFill>
                <a:latin typeface="Arial" charset="0"/>
              </a:rPr>
              <a:t>75-84</a:t>
            </a:r>
          </a:p>
        </p:txBody>
      </p:sp>
      <p:sp>
        <p:nvSpPr>
          <p:cNvPr id="49189" name="Rectangle 38"/>
          <p:cNvSpPr>
            <a:spLocks noChangeArrowheads="1"/>
          </p:cNvSpPr>
          <p:nvPr/>
        </p:nvSpPr>
        <p:spPr bwMode="auto">
          <a:xfrm>
            <a:off x="7359650" y="5684838"/>
            <a:ext cx="430213" cy="304800"/>
          </a:xfrm>
          <a:prstGeom prst="rect">
            <a:avLst/>
          </a:prstGeom>
          <a:noFill/>
          <a:ln w="9525">
            <a:noFill/>
            <a:miter lim="800000"/>
            <a:headEnd/>
            <a:tailEnd/>
          </a:ln>
        </p:spPr>
        <p:txBody>
          <a:bodyPr wrap="none" lIns="0" tIns="0" rIns="0" bIns="0">
            <a:spAutoFit/>
          </a:bodyPr>
          <a:lstStyle/>
          <a:p>
            <a:pPr eaLnBrk="0" hangingPunct="0"/>
            <a:r>
              <a:rPr lang="en-GB" altLang="fr-FR">
                <a:solidFill>
                  <a:schemeClr val="tx1"/>
                </a:solidFill>
                <a:latin typeface="Arial" charset="0"/>
              </a:rPr>
              <a:t>85+</a:t>
            </a:r>
          </a:p>
        </p:txBody>
      </p:sp>
      <p:sp>
        <p:nvSpPr>
          <p:cNvPr id="49190" name="Rectangle 39"/>
          <p:cNvSpPr>
            <a:spLocks noChangeArrowheads="1"/>
          </p:cNvSpPr>
          <p:nvPr/>
        </p:nvSpPr>
        <p:spPr bwMode="auto">
          <a:xfrm>
            <a:off x="4492625" y="2447925"/>
            <a:ext cx="142875" cy="158750"/>
          </a:xfrm>
          <a:prstGeom prst="rect">
            <a:avLst/>
          </a:prstGeom>
          <a:solidFill>
            <a:srgbClr val="FF0000"/>
          </a:solidFill>
          <a:ln w="9525">
            <a:solidFill>
              <a:srgbClr val="000000"/>
            </a:solidFill>
            <a:miter lim="800000"/>
            <a:headEnd/>
            <a:tailEnd/>
          </a:ln>
        </p:spPr>
        <p:txBody>
          <a:bodyPr/>
          <a:lstStyle/>
          <a:p>
            <a:pPr eaLnBrk="0" hangingPunct="0"/>
            <a:endParaRPr lang="fr-FR"/>
          </a:p>
        </p:txBody>
      </p:sp>
      <p:sp>
        <p:nvSpPr>
          <p:cNvPr id="49191" name="Rectangle 40"/>
          <p:cNvSpPr>
            <a:spLocks noChangeArrowheads="1"/>
          </p:cNvSpPr>
          <p:nvPr/>
        </p:nvSpPr>
        <p:spPr bwMode="auto">
          <a:xfrm>
            <a:off x="4702175" y="2384425"/>
            <a:ext cx="914400" cy="274638"/>
          </a:xfrm>
          <a:prstGeom prst="rect">
            <a:avLst/>
          </a:prstGeom>
          <a:noFill/>
          <a:ln w="9525">
            <a:noFill/>
            <a:miter lim="800000"/>
            <a:headEnd/>
            <a:tailEnd/>
          </a:ln>
        </p:spPr>
        <p:txBody>
          <a:bodyPr wrap="none" lIns="0" tIns="0" rIns="0" bIns="0">
            <a:spAutoFit/>
          </a:bodyPr>
          <a:lstStyle/>
          <a:p>
            <a:pPr eaLnBrk="0" hangingPunct="0"/>
            <a:r>
              <a:rPr lang="en-GB" altLang="fr-FR" sz="1800">
                <a:solidFill>
                  <a:schemeClr val="tx1"/>
                </a:solidFill>
                <a:latin typeface="Arial" charset="0"/>
              </a:rPr>
              <a:t>Hommes</a:t>
            </a:r>
            <a:endParaRPr lang="en-GB" altLang="fr-FR" sz="3200">
              <a:solidFill>
                <a:schemeClr val="tx1"/>
              </a:solidFill>
              <a:latin typeface="Arial" charset="0"/>
            </a:endParaRPr>
          </a:p>
        </p:txBody>
      </p:sp>
      <p:sp>
        <p:nvSpPr>
          <p:cNvPr id="49192" name="Rectangle 41"/>
          <p:cNvSpPr>
            <a:spLocks noChangeArrowheads="1"/>
          </p:cNvSpPr>
          <p:nvPr/>
        </p:nvSpPr>
        <p:spPr bwMode="auto">
          <a:xfrm>
            <a:off x="4492625" y="2817813"/>
            <a:ext cx="142875" cy="158750"/>
          </a:xfrm>
          <a:prstGeom prst="rect">
            <a:avLst/>
          </a:prstGeom>
          <a:solidFill>
            <a:srgbClr val="FFFF00"/>
          </a:solidFill>
          <a:ln w="9525">
            <a:solidFill>
              <a:srgbClr val="000000"/>
            </a:solidFill>
            <a:miter lim="800000"/>
            <a:headEnd/>
            <a:tailEnd/>
          </a:ln>
        </p:spPr>
        <p:txBody>
          <a:bodyPr/>
          <a:lstStyle/>
          <a:p>
            <a:pPr eaLnBrk="0" hangingPunct="0"/>
            <a:endParaRPr lang="fr-FR"/>
          </a:p>
        </p:txBody>
      </p:sp>
      <p:sp>
        <p:nvSpPr>
          <p:cNvPr id="49193" name="Rectangle 42"/>
          <p:cNvSpPr>
            <a:spLocks noChangeArrowheads="1"/>
          </p:cNvSpPr>
          <p:nvPr/>
        </p:nvSpPr>
        <p:spPr bwMode="auto">
          <a:xfrm>
            <a:off x="4702175" y="2754313"/>
            <a:ext cx="889000" cy="274637"/>
          </a:xfrm>
          <a:prstGeom prst="rect">
            <a:avLst/>
          </a:prstGeom>
          <a:noFill/>
          <a:ln w="9525">
            <a:noFill/>
            <a:miter lim="800000"/>
            <a:headEnd/>
            <a:tailEnd/>
          </a:ln>
        </p:spPr>
        <p:txBody>
          <a:bodyPr wrap="none" lIns="0" tIns="0" rIns="0" bIns="0">
            <a:spAutoFit/>
          </a:bodyPr>
          <a:lstStyle/>
          <a:p>
            <a:pPr eaLnBrk="0" hangingPunct="0"/>
            <a:r>
              <a:rPr lang="en-GB" altLang="fr-FR" sz="1800">
                <a:solidFill>
                  <a:schemeClr val="tx1"/>
                </a:solidFill>
                <a:latin typeface="Arial" charset="0"/>
              </a:rPr>
              <a:t>Femmes</a:t>
            </a:r>
            <a:endParaRPr lang="en-GB" altLang="fr-FR" sz="3200">
              <a:solidFill>
                <a:schemeClr val="tx1"/>
              </a:solidFill>
              <a:latin typeface="Arial" charset="0"/>
            </a:endParaRPr>
          </a:p>
        </p:txBody>
      </p:sp>
      <p:sp>
        <p:nvSpPr>
          <p:cNvPr id="49195" name="Rectangle 44"/>
          <p:cNvSpPr>
            <a:spLocks noChangeArrowheads="1"/>
          </p:cNvSpPr>
          <p:nvPr/>
        </p:nvSpPr>
        <p:spPr bwMode="auto">
          <a:xfrm>
            <a:off x="4568825" y="6111875"/>
            <a:ext cx="1322388" cy="365125"/>
          </a:xfrm>
          <a:prstGeom prst="rect">
            <a:avLst/>
          </a:prstGeom>
          <a:noFill/>
          <a:ln w="9525">
            <a:noFill/>
            <a:miter lim="800000"/>
            <a:headEnd/>
            <a:tailEnd/>
          </a:ln>
        </p:spPr>
        <p:txBody>
          <a:bodyPr wrap="none" lIns="0" tIns="0" rIns="0" bIns="0">
            <a:spAutoFit/>
          </a:bodyPr>
          <a:lstStyle/>
          <a:p>
            <a:pPr algn="ctr" eaLnBrk="0" hangingPunct="0"/>
            <a:r>
              <a:rPr lang="en-GB" altLang="fr-FR" sz="2400">
                <a:latin typeface="Arial" charset="0"/>
              </a:rPr>
              <a:t>Age (ans)</a:t>
            </a:r>
            <a:endParaRPr lang="en-GB" altLang="fr-FR" sz="3200">
              <a:latin typeface="Arial" charset="0"/>
            </a:endParaRPr>
          </a:p>
        </p:txBody>
      </p:sp>
      <p:sp>
        <p:nvSpPr>
          <p:cNvPr id="49196" name="Line 45"/>
          <p:cNvSpPr>
            <a:spLocks noChangeShapeType="1"/>
          </p:cNvSpPr>
          <p:nvPr/>
        </p:nvSpPr>
        <p:spPr bwMode="auto">
          <a:xfrm>
            <a:off x="2451100" y="3516313"/>
            <a:ext cx="76200" cy="1587"/>
          </a:xfrm>
          <a:prstGeom prst="line">
            <a:avLst/>
          </a:prstGeom>
          <a:noFill/>
          <a:ln w="28575">
            <a:solidFill>
              <a:schemeClr val="tx1"/>
            </a:solidFill>
            <a:round/>
            <a:headEnd/>
            <a:tailEnd/>
          </a:ln>
        </p:spPr>
        <p:txBody>
          <a:bodyPr/>
          <a:lstStyle/>
          <a:p>
            <a:endParaRPr lang="fr-FR"/>
          </a:p>
        </p:txBody>
      </p:sp>
      <p:sp>
        <p:nvSpPr>
          <p:cNvPr id="49197" name="Line 46"/>
          <p:cNvSpPr>
            <a:spLocks noChangeShapeType="1"/>
          </p:cNvSpPr>
          <p:nvPr/>
        </p:nvSpPr>
        <p:spPr bwMode="auto">
          <a:xfrm flipV="1">
            <a:off x="2451100" y="3856038"/>
            <a:ext cx="76200" cy="3175"/>
          </a:xfrm>
          <a:prstGeom prst="line">
            <a:avLst/>
          </a:prstGeom>
          <a:noFill/>
          <a:ln w="28575">
            <a:solidFill>
              <a:schemeClr val="tx1"/>
            </a:solidFill>
            <a:round/>
            <a:headEnd/>
            <a:tailEnd/>
          </a:ln>
        </p:spPr>
        <p:txBody>
          <a:bodyPr/>
          <a:lstStyle/>
          <a:p>
            <a:endParaRPr lang="fr-FR"/>
          </a:p>
        </p:txBody>
      </p:sp>
      <p:sp>
        <p:nvSpPr>
          <p:cNvPr id="49198" name="Line 47"/>
          <p:cNvSpPr>
            <a:spLocks noChangeShapeType="1"/>
          </p:cNvSpPr>
          <p:nvPr/>
        </p:nvSpPr>
        <p:spPr bwMode="auto">
          <a:xfrm>
            <a:off x="2451100" y="5240338"/>
            <a:ext cx="76200" cy="1587"/>
          </a:xfrm>
          <a:prstGeom prst="line">
            <a:avLst/>
          </a:prstGeom>
          <a:noFill/>
          <a:ln w="28575">
            <a:solidFill>
              <a:schemeClr val="tx1"/>
            </a:solidFill>
            <a:round/>
            <a:headEnd/>
            <a:tailEnd/>
          </a:ln>
        </p:spPr>
        <p:txBody>
          <a:bodyPr/>
          <a:lstStyle/>
          <a:p>
            <a:endParaRPr lang="fr-F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6704DC7C-EFFF-9642-BA09-A914E284EE5C}"/>
              </a:ext>
            </a:extLst>
          </p:cNvPr>
          <p:cNvPicPr>
            <a:picLocks noChangeAspect="1"/>
          </p:cNvPicPr>
          <p:nvPr/>
        </p:nvPicPr>
        <p:blipFill>
          <a:blip r:embed="rId2"/>
          <a:stretch>
            <a:fillRect/>
          </a:stretch>
        </p:blipFill>
        <p:spPr>
          <a:xfrm>
            <a:off x="242951" y="196342"/>
            <a:ext cx="8658098" cy="6465316"/>
          </a:xfrm>
          <a:prstGeom prst="rect">
            <a:avLst/>
          </a:prstGeom>
        </p:spPr>
      </p:pic>
    </p:spTree>
    <p:extLst>
      <p:ext uri="{BB962C8B-B14F-4D97-AF65-F5344CB8AC3E}">
        <p14:creationId xmlns:p14="http://schemas.microsoft.com/office/powerpoint/2010/main" val="5027043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B88F0922-E8D5-0A41-9EC5-C2AAA7E6D6F1}"/>
              </a:ext>
            </a:extLst>
          </p:cNvPr>
          <p:cNvPicPr>
            <a:picLocks noChangeAspect="1"/>
          </p:cNvPicPr>
          <p:nvPr/>
        </p:nvPicPr>
        <p:blipFill>
          <a:blip r:embed="rId2"/>
          <a:stretch>
            <a:fillRect/>
          </a:stretch>
        </p:blipFill>
        <p:spPr>
          <a:xfrm>
            <a:off x="323528" y="626618"/>
            <a:ext cx="8362188" cy="5604764"/>
          </a:xfrm>
          <a:prstGeom prst="rect">
            <a:avLst/>
          </a:prstGeom>
        </p:spPr>
      </p:pic>
    </p:spTree>
    <p:extLst>
      <p:ext uri="{BB962C8B-B14F-4D97-AF65-F5344CB8AC3E}">
        <p14:creationId xmlns:p14="http://schemas.microsoft.com/office/powerpoint/2010/main" val="23092348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E9E4FD-121D-3442-B0D2-2C69E4A8AEDA}"/>
              </a:ext>
            </a:extLst>
          </p:cNvPr>
          <p:cNvSpPr>
            <a:spLocks noGrp="1"/>
          </p:cNvSpPr>
          <p:nvPr>
            <p:ph type="title"/>
          </p:nvPr>
        </p:nvSpPr>
        <p:spPr>
          <a:xfrm>
            <a:off x="381000" y="2265040"/>
            <a:ext cx="8458200" cy="1524000"/>
          </a:xfrm>
        </p:spPr>
        <p:txBody>
          <a:bodyPr/>
          <a:lstStyle/>
          <a:p>
            <a:r>
              <a:rPr lang="fr-FR" dirty="0"/>
              <a:t>Panorama de la santé en Suisse</a:t>
            </a:r>
            <a:br>
              <a:rPr lang="fr-FR" dirty="0"/>
            </a:br>
            <a:r>
              <a:rPr lang="fr-FR" dirty="0"/>
              <a:t>données publiées en 2020</a:t>
            </a:r>
            <a:br>
              <a:rPr lang="fr-FR" dirty="0"/>
            </a:br>
            <a:r>
              <a:rPr lang="fr-FR" sz="2000" dirty="0">
                <a:solidFill>
                  <a:schemeClr val="tx1"/>
                </a:solidFill>
              </a:rPr>
              <a:t>https://</a:t>
            </a:r>
            <a:r>
              <a:rPr lang="fr-FR" sz="2000" dirty="0" err="1">
                <a:solidFill>
                  <a:schemeClr val="tx1"/>
                </a:solidFill>
              </a:rPr>
              <a:t>www.interpharma.ch</a:t>
            </a:r>
            <a:r>
              <a:rPr lang="fr-FR" sz="2000" dirty="0">
                <a:solidFill>
                  <a:schemeClr val="tx1"/>
                </a:solidFill>
              </a:rPr>
              <a:t>/</a:t>
            </a:r>
            <a:r>
              <a:rPr lang="fr-FR" sz="2000" dirty="0" err="1">
                <a:solidFill>
                  <a:schemeClr val="tx1"/>
                </a:solidFill>
              </a:rPr>
              <a:t>wp</a:t>
            </a:r>
            <a:r>
              <a:rPr lang="fr-FR" sz="2000" dirty="0">
                <a:solidFill>
                  <a:schemeClr val="tx1"/>
                </a:solidFill>
              </a:rPr>
              <a:t>-content/</a:t>
            </a:r>
            <a:r>
              <a:rPr lang="fr-FR" sz="2000" dirty="0" err="1">
                <a:solidFill>
                  <a:schemeClr val="tx1"/>
                </a:solidFill>
              </a:rPr>
              <a:t>uploads</a:t>
            </a:r>
            <a:r>
              <a:rPr lang="fr-FR" sz="2000" dirty="0">
                <a:solidFill>
                  <a:schemeClr val="tx1"/>
                </a:solidFill>
              </a:rPr>
              <a:t>/2020/02/gesundheitswesen_schweiz_2019_d-komprimiert.pdf</a:t>
            </a:r>
            <a:br>
              <a:rPr lang="fr-FR" dirty="0"/>
            </a:br>
            <a:endParaRPr lang="fr-FR" dirty="0"/>
          </a:p>
        </p:txBody>
      </p:sp>
    </p:spTree>
    <p:extLst>
      <p:ext uri="{BB962C8B-B14F-4D97-AF65-F5344CB8AC3E}">
        <p14:creationId xmlns:p14="http://schemas.microsoft.com/office/powerpoint/2010/main" val="5617250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7133D13B-DB7E-964F-A557-0549A306A8B8}"/>
              </a:ext>
            </a:extLst>
          </p:cNvPr>
          <p:cNvPicPr>
            <a:picLocks noChangeAspect="1"/>
          </p:cNvPicPr>
          <p:nvPr/>
        </p:nvPicPr>
        <p:blipFill>
          <a:blip r:embed="rId2"/>
          <a:stretch>
            <a:fillRect/>
          </a:stretch>
        </p:blipFill>
        <p:spPr>
          <a:xfrm>
            <a:off x="274320" y="154305"/>
            <a:ext cx="8595360" cy="6549390"/>
          </a:xfrm>
          <a:prstGeom prst="rect">
            <a:avLst/>
          </a:prstGeom>
        </p:spPr>
      </p:pic>
    </p:spTree>
    <p:extLst>
      <p:ext uri="{BB962C8B-B14F-4D97-AF65-F5344CB8AC3E}">
        <p14:creationId xmlns:p14="http://schemas.microsoft.com/office/powerpoint/2010/main" val="31932216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84EBFF3B-7AC4-034E-82C8-618EC3F62E75}"/>
              </a:ext>
            </a:extLst>
          </p:cNvPr>
          <p:cNvPicPr>
            <a:picLocks noChangeAspect="1"/>
          </p:cNvPicPr>
          <p:nvPr/>
        </p:nvPicPr>
        <p:blipFill>
          <a:blip r:embed="rId2"/>
          <a:stretch>
            <a:fillRect/>
          </a:stretch>
        </p:blipFill>
        <p:spPr>
          <a:xfrm>
            <a:off x="217170" y="474345"/>
            <a:ext cx="8709660" cy="5909310"/>
          </a:xfrm>
          <a:prstGeom prst="rect">
            <a:avLst/>
          </a:prstGeom>
        </p:spPr>
      </p:pic>
    </p:spTree>
    <p:extLst>
      <p:ext uri="{BB962C8B-B14F-4D97-AF65-F5344CB8AC3E}">
        <p14:creationId xmlns:p14="http://schemas.microsoft.com/office/powerpoint/2010/main" val="7062845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201495E-C398-5843-942B-0FA85D305408}"/>
              </a:ext>
            </a:extLst>
          </p:cNvPr>
          <p:cNvPicPr>
            <a:picLocks noChangeAspect="1"/>
          </p:cNvPicPr>
          <p:nvPr/>
        </p:nvPicPr>
        <p:blipFill>
          <a:blip r:embed="rId2"/>
          <a:stretch>
            <a:fillRect/>
          </a:stretch>
        </p:blipFill>
        <p:spPr>
          <a:xfrm>
            <a:off x="142875" y="692696"/>
            <a:ext cx="8858250" cy="5634990"/>
          </a:xfrm>
          <a:prstGeom prst="rect">
            <a:avLst/>
          </a:prstGeom>
        </p:spPr>
      </p:pic>
    </p:spTree>
    <p:extLst>
      <p:ext uri="{BB962C8B-B14F-4D97-AF65-F5344CB8AC3E}">
        <p14:creationId xmlns:p14="http://schemas.microsoft.com/office/powerpoint/2010/main" val="33570472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4"/>
          <p:cNvSpPr>
            <a:spLocks noChangeArrowheads="1"/>
          </p:cNvSpPr>
          <p:nvPr/>
        </p:nvSpPr>
        <p:spPr bwMode="auto">
          <a:xfrm>
            <a:off x="685800" y="685800"/>
            <a:ext cx="7772400" cy="1143000"/>
          </a:xfrm>
          <a:prstGeom prst="rect">
            <a:avLst/>
          </a:prstGeom>
          <a:noFill/>
          <a:ln w="9525">
            <a:noFill/>
            <a:miter lim="800000"/>
            <a:headEnd/>
            <a:tailEnd/>
          </a:ln>
        </p:spPr>
        <p:txBody>
          <a:bodyPr lIns="92075" tIns="46038" rIns="92075" bIns="46038" anchor="ctr"/>
          <a:lstStyle/>
          <a:p>
            <a:pPr algn="ctr" eaLnBrk="0" hangingPunct="0"/>
            <a:r>
              <a:rPr lang="fr-CH" sz="4400">
                <a:solidFill>
                  <a:srgbClr val="FFFF00"/>
                </a:solidFill>
                <a:latin typeface="Times"/>
              </a:rPr>
              <a:t>Que faire ?</a:t>
            </a:r>
            <a:endParaRPr lang="fr-FR" sz="4400">
              <a:solidFill>
                <a:srgbClr val="FFFF00"/>
              </a:solidFill>
              <a:latin typeface="Times"/>
            </a:endParaRPr>
          </a:p>
        </p:txBody>
      </p:sp>
      <p:sp>
        <p:nvSpPr>
          <p:cNvPr id="156677" name="Rectangle 5"/>
          <p:cNvSpPr>
            <a:spLocks noChangeArrowheads="1"/>
          </p:cNvSpPr>
          <p:nvPr/>
        </p:nvSpPr>
        <p:spPr bwMode="auto">
          <a:xfrm>
            <a:off x="685800" y="2636838"/>
            <a:ext cx="7772400" cy="3106737"/>
          </a:xfrm>
          <a:prstGeom prst="rect">
            <a:avLst/>
          </a:prstGeom>
          <a:noFill/>
          <a:ln w="9525">
            <a:noFill/>
            <a:miter lim="800000"/>
            <a:headEnd/>
            <a:tailEnd/>
          </a:ln>
        </p:spPr>
        <p:txBody>
          <a:bodyPr lIns="92075" tIns="46038" rIns="92075" bIns="46038"/>
          <a:lstStyle/>
          <a:p>
            <a:pPr marL="342900" indent="-342900" eaLnBrk="0" hangingPunct="0">
              <a:spcBef>
                <a:spcPct val="20000"/>
              </a:spcBef>
              <a:buClr>
                <a:srgbClr val="FFFF00"/>
              </a:buClr>
              <a:buFontTx/>
              <a:buChar char="•"/>
            </a:pPr>
            <a:r>
              <a:rPr lang="fr-CH" sz="2800">
                <a:solidFill>
                  <a:schemeClr val="tx1"/>
                </a:solidFill>
                <a:latin typeface="Times"/>
              </a:rPr>
              <a:t>Prévention primaire:</a:t>
            </a:r>
          </a:p>
          <a:p>
            <a:pPr marL="342900" indent="-342900" eaLnBrk="0" hangingPunct="0">
              <a:spcBef>
                <a:spcPct val="20000"/>
              </a:spcBef>
              <a:buClr>
                <a:srgbClr val="FFFF00"/>
              </a:buClr>
            </a:pPr>
            <a:r>
              <a:rPr lang="fr-CH" sz="2800">
                <a:latin typeface="Times"/>
              </a:rPr>
              <a:t>	</a:t>
            </a:r>
            <a:r>
              <a:rPr lang="fr-CH" sz="2800">
                <a:solidFill>
                  <a:srgbClr val="FFFF00"/>
                </a:solidFill>
                <a:latin typeface="Times"/>
              </a:rPr>
              <a:t>Action sur les facteurs de risque cardio-vasculaires chez des sujets en bonne santé.</a:t>
            </a:r>
          </a:p>
          <a:p>
            <a:pPr marL="342900" indent="-342900" eaLnBrk="0" hangingPunct="0">
              <a:spcBef>
                <a:spcPct val="20000"/>
              </a:spcBef>
              <a:buClr>
                <a:srgbClr val="FFFF00"/>
              </a:buClr>
              <a:buFontTx/>
              <a:buChar char="•"/>
            </a:pPr>
            <a:r>
              <a:rPr lang="fr-CH" sz="2800">
                <a:solidFill>
                  <a:schemeClr val="tx1"/>
                </a:solidFill>
                <a:latin typeface="Times"/>
              </a:rPr>
              <a:t>Prévention secondaire : </a:t>
            </a:r>
          </a:p>
          <a:p>
            <a:pPr marL="342900" indent="-342900" eaLnBrk="0" hangingPunct="0">
              <a:spcBef>
                <a:spcPct val="20000"/>
              </a:spcBef>
              <a:buClr>
                <a:srgbClr val="FFFF00"/>
              </a:buClr>
            </a:pPr>
            <a:r>
              <a:rPr lang="fr-CH" sz="2800">
                <a:latin typeface="Times"/>
              </a:rPr>
              <a:t>	</a:t>
            </a:r>
            <a:r>
              <a:rPr lang="fr-CH" sz="2800">
                <a:solidFill>
                  <a:srgbClr val="FFFF00"/>
                </a:solidFill>
                <a:latin typeface="Times"/>
              </a:rPr>
              <a:t>Prévention des récidives chez les patients ayant déjà eu un accident cardio-vasculaire.</a:t>
            </a:r>
          </a:p>
        </p:txBody>
      </p:sp>
      <p:sp>
        <p:nvSpPr>
          <p:cNvPr id="55299" name="Rectangle 6"/>
          <p:cNvSpPr>
            <a:spLocks noChangeArrowheads="1"/>
          </p:cNvSpPr>
          <p:nvPr/>
        </p:nvSpPr>
        <p:spPr bwMode="auto">
          <a:xfrm>
            <a:off x="1476375" y="1862138"/>
            <a:ext cx="6140450" cy="641350"/>
          </a:xfrm>
          <a:prstGeom prst="rect">
            <a:avLst/>
          </a:prstGeom>
          <a:noFill/>
          <a:ln w="9525">
            <a:noFill/>
            <a:miter lim="800000"/>
            <a:headEnd/>
            <a:tailEnd/>
          </a:ln>
        </p:spPr>
        <p:txBody>
          <a:bodyPr wrap="none">
            <a:spAutoFit/>
          </a:bodyPr>
          <a:lstStyle/>
          <a:p>
            <a:pPr eaLnBrk="0" hangingPunct="0">
              <a:spcBef>
                <a:spcPct val="20000"/>
              </a:spcBef>
              <a:buClr>
                <a:srgbClr val="FFFF00"/>
              </a:buClr>
            </a:pPr>
            <a:r>
              <a:rPr lang="fr-CH" sz="3600">
                <a:solidFill>
                  <a:srgbClr val="FFFF00"/>
                </a:solidFill>
              </a:rPr>
              <a:t>Mieux vaut prévenir que guérir :</a:t>
            </a:r>
          </a:p>
        </p:txBody>
      </p:sp>
      <p:sp>
        <p:nvSpPr>
          <p:cNvPr id="156679" name="Rectangle 7"/>
          <p:cNvSpPr>
            <a:spLocks noChangeArrowheads="1"/>
          </p:cNvSpPr>
          <p:nvPr/>
        </p:nvSpPr>
        <p:spPr bwMode="auto">
          <a:xfrm>
            <a:off x="1438275" y="5667375"/>
            <a:ext cx="6229350" cy="641350"/>
          </a:xfrm>
          <a:prstGeom prst="rect">
            <a:avLst/>
          </a:prstGeom>
          <a:noFill/>
          <a:ln w="9525">
            <a:noFill/>
            <a:miter lim="800000"/>
            <a:headEnd/>
            <a:tailEnd/>
          </a:ln>
        </p:spPr>
        <p:txBody>
          <a:bodyPr wrap="none">
            <a:spAutoFit/>
          </a:bodyPr>
          <a:lstStyle/>
          <a:p>
            <a:pPr eaLnBrk="0" hangingPunct="0">
              <a:spcBef>
                <a:spcPct val="20000"/>
              </a:spcBef>
              <a:buClr>
                <a:srgbClr val="FFFF00"/>
              </a:buClr>
            </a:pPr>
            <a:r>
              <a:rPr lang="fr-CH" sz="3600">
                <a:solidFill>
                  <a:srgbClr val="FFFF00"/>
                </a:solidFill>
              </a:rPr>
              <a:t>Concept de la prévention globale</a:t>
            </a:r>
            <a:endParaRPr lang="fr-FR" sz="360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667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667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6677">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667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66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7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ChangeArrowheads="1"/>
          </p:cNvSpPr>
          <p:nvPr>
            <p:ph type="title"/>
          </p:nvPr>
        </p:nvSpPr>
        <p:spPr/>
        <p:txBody>
          <a:bodyPr/>
          <a:lstStyle/>
          <a:p>
            <a:r>
              <a:rPr lang="fr-CH"/>
              <a:t>Obésité</a:t>
            </a:r>
            <a:endParaRPr lang="fr-FR"/>
          </a:p>
        </p:txBody>
      </p:sp>
      <p:sp>
        <p:nvSpPr>
          <p:cNvPr id="261123" name="Rectangle 3"/>
          <p:cNvSpPr>
            <a:spLocks noGrp="1" noChangeArrowheads="1"/>
          </p:cNvSpPr>
          <p:nvPr>
            <p:ph type="body" idx="1"/>
          </p:nvPr>
        </p:nvSpPr>
        <p:spPr>
          <a:xfrm>
            <a:off x="323850" y="1773238"/>
            <a:ext cx="8458200" cy="4327525"/>
          </a:xfrm>
        </p:spPr>
        <p:txBody>
          <a:bodyPr/>
          <a:lstStyle/>
          <a:p>
            <a:pPr>
              <a:lnSpc>
                <a:spcPct val="90000"/>
              </a:lnSpc>
            </a:pPr>
            <a:r>
              <a:rPr lang="fr-FR"/>
              <a:t>Le surpoids est un problème de santé publique qui devient inquiétant. Près du tiers des Suisses sont trop gras.</a:t>
            </a:r>
          </a:p>
          <a:p>
            <a:pPr>
              <a:lnSpc>
                <a:spcPct val="90000"/>
              </a:lnSpc>
            </a:pPr>
            <a:r>
              <a:rPr lang="fr-FR"/>
              <a:t>Le surpoids constitue un facteur de risque majeur mais modifiable de </a:t>
            </a:r>
            <a:r>
              <a:rPr lang="fr-FR">
                <a:hlinkClick r:id="rId2"/>
              </a:rPr>
              <a:t>maladie coronarienne</a:t>
            </a:r>
            <a:r>
              <a:rPr lang="fr-FR"/>
              <a:t>. De plus, il augmente ou favorise l'émergence d'autres facteurs de risque comme </a:t>
            </a:r>
            <a:r>
              <a:rPr lang="fr-FR">
                <a:solidFill>
                  <a:schemeClr val="hlink"/>
                </a:solidFill>
              </a:rPr>
              <a:t>l'</a:t>
            </a:r>
            <a:r>
              <a:rPr lang="fr-FR">
                <a:hlinkClick r:id="rId3"/>
              </a:rPr>
              <a:t>hypertension</a:t>
            </a:r>
            <a:r>
              <a:rPr lang="fr-FR"/>
              <a:t>, </a:t>
            </a:r>
            <a:r>
              <a:rPr lang="fr-FR">
                <a:solidFill>
                  <a:schemeClr val="hlink"/>
                </a:solidFill>
              </a:rPr>
              <a:t>l'</a:t>
            </a:r>
            <a:r>
              <a:rPr lang="fr-FR">
                <a:hlinkClick r:id="rId4"/>
              </a:rPr>
              <a:t>hyperlipidémie</a:t>
            </a:r>
            <a:r>
              <a:rPr lang="fr-FR"/>
              <a:t> et </a:t>
            </a:r>
            <a:r>
              <a:rPr lang="fr-FR">
                <a:solidFill>
                  <a:schemeClr val="hlink"/>
                </a:solidFill>
              </a:rPr>
              <a:t>le</a:t>
            </a:r>
            <a:r>
              <a:rPr lang="fr-FR"/>
              <a:t> </a:t>
            </a:r>
            <a:r>
              <a:rPr lang="fr-FR">
                <a:hlinkClick r:id="rId5"/>
              </a:rPr>
              <a:t>diabète</a:t>
            </a:r>
            <a:r>
              <a:rPr lang="fr-FR"/>
              <a:t> (syndrome métabolique)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11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112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12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ChangeArrowheads="1"/>
          </p:cNvSpPr>
          <p:nvPr>
            <p:ph type="title"/>
          </p:nvPr>
        </p:nvSpPr>
        <p:spPr/>
        <p:txBody>
          <a:bodyPr/>
          <a:lstStyle/>
          <a:p>
            <a:r>
              <a:rPr lang="fr-CH"/>
              <a:t>Obésité</a:t>
            </a:r>
            <a:endParaRPr lang="fr-FR"/>
          </a:p>
        </p:txBody>
      </p:sp>
      <p:sp>
        <p:nvSpPr>
          <p:cNvPr id="262147" name="Rectangle 3"/>
          <p:cNvSpPr>
            <a:spLocks noGrp="1" noChangeArrowheads="1"/>
          </p:cNvSpPr>
          <p:nvPr>
            <p:ph type="body" idx="1"/>
          </p:nvPr>
        </p:nvSpPr>
        <p:spPr>
          <a:xfrm>
            <a:off x="539750" y="1485900"/>
            <a:ext cx="8062913" cy="4895850"/>
          </a:xfrm>
        </p:spPr>
        <p:txBody>
          <a:bodyPr/>
          <a:lstStyle/>
          <a:p>
            <a:r>
              <a:rPr lang="fr-FR"/>
              <a:t>On distingue deux formes de répartition de la graisse: la répartition en forme de </a:t>
            </a:r>
            <a:r>
              <a:rPr lang="fr-FR">
                <a:solidFill>
                  <a:schemeClr val="hlink"/>
                </a:solidFill>
              </a:rPr>
              <a:t>«</a:t>
            </a:r>
            <a:r>
              <a:rPr lang="fr-FR"/>
              <a:t> </a:t>
            </a:r>
            <a:r>
              <a:rPr lang="fr-FR">
                <a:solidFill>
                  <a:schemeClr val="hlink"/>
                </a:solidFill>
              </a:rPr>
              <a:t>bouée »</a:t>
            </a:r>
            <a:r>
              <a:rPr lang="fr-FR"/>
              <a:t> (bedaine) et la répartition en forme de </a:t>
            </a:r>
            <a:r>
              <a:rPr lang="fr-FR">
                <a:solidFill>
                  <a:schemeClr val="hlink"/>
                </a:solidFill>
              </a:rPr>
              <a:t>«</a:t>
            </a:r>
            <a:r>
              <a:rPr lang="fr-FR"/>
              <a:t> </a:t>
            </a:r>
            <a:r>
              <a:rPr lang="fr-FR">
                <a:solidFill>
                  <a:schemeClr val="hlink"/>
                </a:solidFill>
              </a:rPr>
              <a:t>poire ». </a:t>
            </a:r>
            <a:r>
              <a:rPr lang="fr-FR"/>
              <a:t>La </a:t>
            </a:r>
            <a:r>
              <a:rPr lang="fr-FR">
                <a:solidFill>
                  <a:srgbClr val="FF3300"/>
                </a:solidFill>
              </a:rPr>
              <a:t>«bouée»</a:t>
            </a:r>
            <a:r>
              <a:rPr lang="fr-FR"/>
              <a:t> s'associe à un risque beaucoup plus élevé de maladie cardio-vasculaire que ce n'est le cas pour la </a:t>
            </a:r>
            <a:r>
              <a:rPr lang="fr-FR">
                <a:solidFill>
                  <a:schemeClr val="hlink"/>
                </a:solidFill>
              </a:rPr>
              <a:t>«poire».</a:t>
            </a:r>
            <a:r>
              <a:rPr lang="fr-FR"/>
              <a:t> </a:t>
            </a:r>
          </a:p>
          <a:p>
            <a:r>
              <a:rPr lang="fr-FR"/>
              <a:t>Ce qui est déterminant, c'est donc</a:t>
            </a:r>
            <a:r>
              <a:rPr lang="fr-FR">
                <a:solidFill>
                  <a:srgbClr val="FF3300"/>
                </a:solidFill>
              </a:rPr>
              <a:t> le tour de taille, mesuré au niveau du nombril</a:t>
            </a:r>
            <a:r>
              <a:rPr lang="fr-FR"/>
              <a:t>.</a:t>
            </a:r>
            <a:endParaRPr lang="fr-FR"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214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ChangeArrowheads="1"/>
          </p:cNvSpPr>
          <p:nvPr>
            <p:ph type="title"/>
          </p:nvPr>
        </p:nvSpPr>
        <p:spPr/>
        <p:txBody>
          <a:bodyPr/>
          <a:lstStyle/>
          <a:p>
            <a:pPr defTabSz="881063"/>
            <a:r>
              <a:rPr lang="fr-CH" sz="4000"/>
              <a:t>Comment mesurer le tour de taille:</a:t>
            </a:r>
            <a:endParaRPr lang="en-GB" sz="4000"/>
          </a:p>
        </p:txBody>
      </p:sp>
      <p:sp>
        <p:nvSpPr>
          <p:cNvPr id="252931" name="Rectangle 3"/>
          <p:cNvSpPr>
            <a:spLocks noChangeArrowheads="1"/>
          </p:cNvSpPr>
          <p:nvPr/>
        </p:nvSpPr>
        <p:spPr bwMode="auto">
          <a:xfrm>
            <a:off x="4229100" y="2136775"/>
            <a:ext cx="4625975" cy="3695700"/>
          </a:xfrm>
          <a:prstGeom prst="rect">
            <a:avLst/>
          </a:prstGeom>
          <a:noFill/>
          <a:ln w="9525">
            <a:noFill/>
            <a:miter lim="800000"/>
            <a:headEnd/>
            <a:tailEnd/>
          </a:ln>
        </p:spPr>
        <p:txBody>
          <a:bodyPr lIns="94723" tIns="47361" rIns="94723" bIns="47361" anchor="ctr">
            <a:spAutoFit/>
          </a:bodyPr>
          <a:lstStyle/>
          <a:p>
            <a:pPr marL="374650" indent="-374650" defTabSz="947738">
              <a:spcBef>
                <a:spcPct val="30000"/>
              </a:spcBef>
              <a:spcAft>
                <a:spcPct val="30000"/>
              </a:spcAft>
              <a:buClr>
                <a:srgbClr val="FFFF00"/>
              </a:buClr>
              <a:buFont typeface="Wingdings" pitchFamily="2" charset="2"/>
              <a:buChar char="l"/>
            </a:pPr>
            <a:r>
              <a:rPr lang="fr-CH">
                <a:solidFill>
                  <a:schemeClr val="tx1"/>
                </a:solidFill>
                <a:latin typeface="Arial" charset="0"/>
              </a:rPr>
              <a:t>Placer un mètre autour de l’abdomen</a:t>
            </a:r>
            <a:endParaRPr lang="en-GB">
              <a:solidFill>
                <a:schemeClr val="tx1"/>
              </a:solidFill>
              <a:latin typeface="Arial" charset="0"/>
            </a:endParaRPr>
          </a:p>
          <a:p>
            <a:pPr marL="374650" indent="-374650" defTabSz="947738">
              <a:spcBef>
                <a:spcPct val="30000"/>
              </a:spcBef>
              <a:spcAft>
                <a:spcPct val="30000"/>
              </a:spcAft>
              <a:buClr>
                <a:srgbClr val="FFFF00"/>
              </a:buClr>
              <a:buFont typeface="Wingdings" pitchFamily="2" charset="2"/>
              <a:buChar char="l"/>
            </a:pPr>
            <a:r>
              <a:rPr lang="fr-CH">
                <a:solidFill>
                  <a:schemeClr val="tx1"/>
                </a:solidFill>
                <a:latin typeface="Arial" charset="0"/>
              </a:rPr>
              <a:t>Le mètre ne doit pas comprimer la peau</a:t>
            </a:r>
            <a:endParaRPr lang="en-GB">
              <a:solidFill>
                <a:schemeClr val="tx1"/>
              </a:solidFill>
              <a:latin typeface="Arial" charset="0"/>
            </a:endParaRPr>
          </a:p>
          <a:p>
            <a:pPr marL="374650" indent="-374650" defTabSz="947738">
              <a:spcBef>
                <a:spcPct val="30000"/>
              </a:spcBef>
              <a:spcAft>
                <a:spcPct val="30000"/>
              </a:spcAft>
              <a:buClr>
                <a:srgbClr val="FFFF00"/>
              </a:buClr>
              <a:buFont typeface="Wingdings" pitchFamily="2" charset="2"/>
              <a:buChar char="l"/>
            </a:pPr>
            <a:r>
              <a:rPr lang="fr-CH" altLang="ja-JP">
                <a:solidFill>
                  <a:schemeClr val="tx1"/>
                </a:solidFill>
                <a:latin typeface="Arial" charset="0"/>
                <a:ea typeface="MS PGothic"/>
                <a:cs typeface="MS PGothic"/>
              </a:rPr>
              <a:t>Le mètre doit être parallèle au sol, et doit être placé à égale distance du sommet des crêtes iliaques et des dernières côtes flottantes</a:t>
            </a:r>
            <a:endParaRPr lang="en-GB">
              <a:solidFill>
                <a:schemeClr val="tx1"/>
              </a:solidFill>
              <a:latin typeface="Arial" charset="0"/>
            </a:endParaRPr>
          </a:p>
          <a:p>
            <a:pPr marL="374650" indent="-374650" defTabSz="947738">
              <a:spcBef>
                <a:spcPct val="30000"/>
              </a:spcBef>
              <a:spcAft>
                <a:spcPct val="30000"/>
              </a:spcAft>
              <a:buClr>
                <a:srgbClr val="FFFF00"/>
              </a:buClr>
              <a:buFont typeface="Wingdings" pitchFamily="2" charset="2"/>
              <a:buChar char="l"/>
            </a:pPr>
            <a:r>
              <a:rPr lang="fr-CH">
                <a:solidFill>
                  <a:schemeClr val="tx1"/>
                </a:solidFill>
                <a:latin typeface="Arial" charset="0"/>
              </a:rPr>
              <a:t>Le patient doit rester détendu et expirer durant la mesure</a:t>
            </a:r>
            <a:endParaRPr lang="en-GB">
              <a:solidFill>
                <a:schemeClr val="tx1"/>
              </a:solidFill>
              <a:latin typeface="Arial" charset="0"/>
            </a:endParaRPr>
          </a:p>
        </p:txBody>
      </p:sp>
      <p:sp>
        <p:nvSpPr>
          <p:cNvPr id="59395" name="Text Box 4"/>
          <p:cNvSpPr txBox="1">
            <a:spLocks noChangeArrowheads="1"/>
          </p:cNvSpPr>
          <p:nvPr/>
        </p:nvSpPr>
        <p:spPr bwMode="auto">
          <a:xfrm>
            <a:off x="290513" y="6518275"/>
            <a:ext cx="5549900" cy="339725"/>
          </a:xfrm>
          <a:prstGeom prst="rect">
            <a:avLst/>
          </a:prstGeom>
          <a:noFill/>
          <a:ln w="9525">
            <a:noFill/>
            <a:miter lim="800000"/>
            <a:headEnd/>
            <a:tailEnd/>
          </a:ln>
        </p:spPr>
        <p:txBody>
          <a:bodyPr wrap="none" lIns="94723" tIns="47361" rIns="94723" bIns="47361">
            <a:spAutoFit/>
          </a:bodyPr>
          <a:lstStyle/>
          <a:p>
            <a:pPr algn="r" defTabSz="912813"/>
            <a:r>
              <a:rPr lang="en-GB" sz="1600" b="1" i="1">
                <a:solidFill>
                  <a:schemeClr val="tx1"/>
                </a:solidFill>
                <a:latin typeface="Arial" charset="0"/>
              </a:rPr>
              <a:t>http://win.niddk.nih.gov/publications/tools.htm#circumf</a:t>
            </a:r>
          </a:p>
        </p:txBody>
      </p:sp>
      <p:pic>
        <p:nvPicPr>
          <p:cNvPr id="59396" name="Picture 5" descr="22"/>
          <p:cNvPicPr>
            <a:picLocks noGrp="1" noChangeAspect="1" noChangeArrowheads="1"/>
          </p:cNvPicPr>
          <p:nvPr>
            <p:ph idx="1"/>
          </p:nvPr>
        </p:nvPicPr>
        <p:blipFill>
          <a:blip r:embed="rId3" cstate="print"/>
          <a:srcRect/>
          <a:stretch>
            <a:fillRect/>
          </a:stretch>
        </p:blipFill>
        <p:spPr>
          <a:xfrm>
            <a:off x="381000" y="1782763"/>
            <a:ext cx="3467100" cy="4313237"/>
          </a:xfrm>
        </p:spPr>
      </p:pic>
      <p:sp>
        <p:nvSpPr>
          <p:cNvPr id="59397" name="Text Box 6"/>
          <p:cNvSpPr txBox="1">
            <a:spLocks noChangeArrowheads="1"/>
          </p:cNvSpPr>
          <p:nvPr/>
        </p:nvSpPr>
        <p:spPr bwMode="auto">
          <a:xfrm>
            <a:off x="381000" y="3908425"/>
            <a:ext cx="1168400" cy="528638"/>
          </a:xfrm>
          <a:prstGeom prst="rect">
            <a:avLst/>
          </a:prstGeom>
          <a:solidFill>
            <a:schemeClr val="tx1"/>
          </a:solidFill>
          <a:ln w="9525">
            <a:solidFill>
              <a:schemeClr val="tx1"/>
            </a:solidFill>
            <a:miter lim="800000"/>
            <a:headEnd/>
            <a:tailEnd/>
          </a:ln>
        </p:spPr>
        <p:txBody>
          <a:bodyPr>
            <a:spAutoFit/>
          </a:bodyPr>
          <a:lstStyle/>
          <a:p>
            <a:pPr>
              <a:spcBef>
                <a:spcPct val="50000"/>
              </a:spcBef>
            </a:pPr>
            <a:r>
              <a:rPr lang="fr-CH" sz="2800" b="1">
                <a:solidFill>
                  <a:srgbClr val="FF6600"/>
                </a:solidFill>
                <a:latin typeface="Arial" charset="0"/>
              </a:rPr>
              <a:t>Taille</a:t>
            </a:r>
            <a:endParaRPr lang="fr-FR" sz="2800" b="1">
              <a:solidFill>
                <a:srgbClr val="FF6600"/>
              </a:solidFill>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293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293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293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ChangeArrowheads="1"/>
          </p:cNvSpPr>
          <p:nvPr>
            <p:ph type="title"/>
          </p:nvPr>
        </p:nvSpPr>
        <p:spPr/>
        <p:txBody>
          <a:bodyPr/>
          <a:lstStyle/>
          <a:p>
            <a:r>
              <a:rPr lang="fr-CH"/>
              <a:t>Obésité</a:t>
            </a:r>
            <a:endParaRPr lang="fr-FR"/>
          </a:p>
        </p:txBody>
      </p:sp>
      <p:graphicFrame>
        <p:nvGraphicFramePr>
          <p:cNvPr id="296964" name="Group 4"/>
          <p:cNvGraphicFramePr>
            <a:graphicFrameLocks noGrp="1"/>
          </p:cNvGraphicFramePr>
          <p:nvPr/>
        </p:nvGraphicFramePr>
        <p:xfrm>
          <a:off x="1042988" y="2997200"/>
          <a:ext cx="7127875" cy="1554480"/>
        </p:xfrm>
        <a:graphic>
          <a:graphicData uri="http://schemas.openxmlformats.org/drawingml/2006/table">
            <a:tbl>
              <a:tblPr/>
              <a:tblGrid>
                <a:gridCol w="2303462">
                  <a:extLst>
                    <a:ext uri="{9D8B030D-6E8A-4147-A177-3AD203B41FA5}">
                      <a16:colId xmlns:a16="http://schemas.microsoft.com/office/drawing/2014/main" val="20000"/>
                    </a:ext>
                  </a:extLst>
                </a:gridCol>
                <a:gridCol w="2447925">
                  <a:extLst>
                    <a:ext uri="{9D8B030D-6E8A-4147-A177-3AD203B41FA5}">
                      <a16:colId xmlns:a16="http://schemas.microsoft.com/office/drawing/2014/main" val="20001"/>
                    </a:ext>
                  </a:extLst>
                </a:gridCol>
                <a:gridCol w="2376488">
                  <a:extLst>
                    <a:ext uri="{9D8B030D-6E8A-4147-A177-3AD203B41FA5}">
                      <a16:colId xmlns:a16="http://schemas.microsoft.com/office/drawing/2014/main" val="20002"/>
                    </a:ext>
                  </a:extLst>
                </a:gridCol>
              </a:tblGrid>
              <a:tr h="180975">
                <a:tc>
                  <a:txBody>
                    <a:bodyPr/>
                    <a:lstStyle/>
                    <a:p>
                      <a:pPr marL="0" marR="0" lvl="0" indent="0" algn="l" defTabSz="914400" rtl="0" eaLnBrk="0" fontAlgn="base" latinLnBrk="0" hangingPunct="0">
                        <a:lnSpc>
                          <a:spcPct val="100000"/>
                        </a:lnSpc>
                        <a:spcBef>
                          <a:spcPct val="20000"/>
                        </a:spcBef>
                        <a:spcAft>
                          <a:spcPct val="0"/>
                        </a:spcAft>
                        <a:buClr>
                          <a:srgbClr val="FFFF00"/>
                        </a:buClr>
                        <a:buSzTx/>
                        <a:buFontTx/>
                        <a:buNone/>
                        <a:tabLst/>
                      </a:pPr>
                      <a:endParaRPr kumimoji="0" lang="fr-FR" sz="2800" b="0" i="0" u="none" strike="noStrike" cap="none" normalizeH="0" baseline="0">
                        <a:ln>
                          <a:noFill/>
                        </a:ln>
                        <a:solidFill>
                          <a:schemeClr val="tx1"/>
                        </a:solidFill>
                        <a:effectLst/>
                        <a:latin typeface="Times"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FFFF00"/>
                        </a:buClr>
                        <a:buSzTx/>
                        <a:buFontTx/>
                        <a:buNone/>
                        <a:tabLst/>
                      </a:pPr>
                      <a:r>
                        <a:rPr kumimoji="0" lang="fr-CH" sz="2800" b="0" i="0" u="none" strike="noStrike" cap="none" normalizeH="0" baseline="0">
                          <a:ln>
                            <a:noFill/>
                          </a:ln>
                          <a:solidFill>
                            <a:schemeClr val="tx1"/>
                          </a:solidFill>
                          <a:effectLst/>
                          <a:latin typeface="Times" pitchFamily="18" charset="0"/>
                        </a:rPr>
                        <a:t>Homme</a:t>
                      </a:r>
                      <a:endParaRPr kumimoji="0" lang="fr-FR" sz="2800" b="0" i="0" u="none" strike="noStrike" cap="none" normalizeH="0" baseline="0">
                        <a:ln>
                          <a:noFill/>
                        </a:ln>
                        <a:solidFill>
                          <a:schemeClr val="tx1"/>
                        </a:solidFill>
                        <a:effectLst/>
                        <a:latin typeface="Times"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FFFF00"/>
                        </a:buClr>
                        <a:buSzTx/>
                        <a:buFontTx/>
                        <a:buNone/>
                        <a:tabLst/>
                      </a:pPr>
                      <a:r>
                        <a:rPr kumimoji="0" lang="fr-CH" sz="2800" b="0" i="0" u="none" strike="noStrike" cap="none" normalizeH="0" baseline="0">
                          <a:ln>
                            <a:noFill/>
                          </a:ln>
                          <a:solidFill>
                            <a:schemeClr val="tx1"/>
                          </a:solidFill>
                          <a:effectLst/>
                          <a:latin typeface="Times" pitchFamily="18" charset="0"/>
                        </a:rPr>
                        <a:t>Femme</a:t>
                      </a:r>
                      <a:endParaRPr kumimoji="0" lang="fr-FR" sz="2800" b="0" i="0" u="none" strike="noStrike" cap="none" normalizeH="0" baseline="0">
                        <a:ln>
                          <a:noFill/>
                        </a:ln>
                        <a:solidFill>
                          <a:schemeClr val="tx1"/>
                        </a:solidFill>
                        <a:effectLst/>
                        <a:latin typeface="Times"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90538">
                <a:tc>
                  <a:txBody>
                    <a:bodyPr/>
                    <a:lstStyle/>
                    <a:p>
                      <a:pPr marL="0" marR="0" lvl="0" indent="0" algn="l" defTabSz="914400" rtl="0" eaLnBrk="0" fontAlgn="base" latinLnBrk="0" hangingPunct="0">
                        <a:lnSpc>
                          <a:spcPct val="100000"/>
                        </a:lnSpc>
                        <a:spcBef>
                          <a:spcPct val="20000"/>
                        </a:spcBef>
                        <a:spcAft>
                          <a:spcPct val="0"/>
                        </a:spcAft>
                        <a:buClr>
                          <a:srgbClr val="FFFF00"/>
                        </a:buClr>
                        <a:buSzTx/>
                        <a:buFontTx/>
                        <a:buNone/>
                        <a:tabLst/>
                      </a:pPr>
                      <a:r>
                        <a:rPr kumimoji="0" lang="fr-CH" sz="2800" b="0" i="0" u="none" strike="noStrike" cap="none" normalizeH="0" baseline="0">
                          <a:ln>
                            <a:noFill/>
                          </a:ln>
                          <a:solidFill>
                            <a:schemeClr val="tx1"/>
                          </a:solidFill>
                          <a:effectLst/>
                          <a:latin typeface="Times" pitchFamily="18" charset="0"/>
                        </a:rPr>
                        <a:t>Risque élevé</a:t>
                      </a:r>
                      <a:endParaRPr kumimoji="0" lang="fr-FR" sz="2800" b="0" i="0" u="none" strike="noStrike" cap="none" normalizeH="0" baseline="0">
                        <a:ln>
                          <a:noFill/>
                        </a:ln>
                        <a:solidFill>
                          <a:schemeClr val="tx1"/>
                        </a:solidFill>
                        <a:effectLst/>
                        <a:latin typeface="Times"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FFFF00"/>
                        </a:buClr>
                        <a:buSzTx/>
                        <a:buFontTx/>
                        <a:buNone/>
                        <a:tabLst/>
                      </a:pPr>
                      <a:r>
                        <a:rPr kumimoji="0" lang="fr-CH" sz="2800" b="0" i="0" u="none" strike="noStrike" cap="none" normalizeH="0" baseline="0">
                          <a:ln>
                            <a:noFill/>
                          </a:ln>
                          <a:solidFill>
                            <a:schemeClr val="tx1"/>
                          </a:solidFill>
                          <a:effectLst/>
                          <a:latin typeface="Times" pitchFamily="18" charset="0"/>
                        </a:rPr>
                        <a:t>&gt; 102 cm</a:t>
                      </a:r>
                      <a:endParaRPr kumimoji="0" lang="fr-FR" sz="2800" b="0" i="0" u="none" strike="noStrike" cap="none" normalizeH="0" baseline="0">
                        <a:ln>
                          <a:noFill/>
                        </a:ln>
                        <a:solidFill>
                          <a:schemeClr val="tx1"/>
                        </a:solidFill>
                        <a:effectLst/>
                        <a:latin typeface="Times"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FFFF00"/>
                        </a:buClr>
                        <a:buSzTx/>
                        <a:buFontTx/>
                        <a:buNone/>
                        <a:tabLst/>
                      </a:pPr>
                      <a:r>
                        <a:rPr kumimoji="0" lang="fr-CH" sz="2800" b="0" i="0" u="none" strike="noStrike" cap="none" normalizeH="0" baseline="0">
                          <a:ln>
                            <a:noFill/>
                          </a:ln>
                          <a:solidFill>
                            <a:schemeClr val="tx1"/>
                          </a:solidFill>
                          <a:effectLst/>
                          <a:latin typeface="Times" pitchFamily="18" charset="0"/>
                        </a:rPr>
                        <a:t>&gt; 88 cm</a:t>
                      </a:r>
                      <a:endParaRPr kumimoji="0" lang="fr-FR" sz="2800" b="0" i="0" u="none" strike="noStrike" cap="none" normalizeH="0" baseline="0">
                        <a:ln>
                          <a:noFill/>
                        </a:ln>
                        <a:solidFill>
                          <a:schemeClr val="tx1"/>
                        </a:solidFill>
                        <a:effectLst/>
                        <a:latin typeface="Times"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76250">
                <a:tc>
                  <a:txBody>
                    <a:bodyPr/>
                    <a:lstStyle/>
                    <a:p>
                      <a:pPr marL="0" marR="0" lvl="0" indent="0" algn="l" defTabSz="914400" rtl="0" eaLnBrk="0" fontAlgn="base" latinLnBrk="0" hangingPunct="0">
                        <a:lnSpc>
                          <a:spcPct val="100000"/>
                        </a:lnSpc>
                        <a:spcBef>
                          <a:spcPct val="20000"/>
                        </a:spcBef>
                        <a:spcAft>
                          <a:spcPct val="0"/>
                        </a:spcAft>
                        <a:buClr>
                          <a:srgbClr val="FFFF00"/>
                        </a:buClr>
                        <a:buSzTx/>
                        <a:buFontTx/>
                        <a:buNone/>
                        <a:tabLst/>
                      </a:pPr>
                      <a:r>
                        <a:rPr kumimoji="0" lang="fr-CH" sz="2800" b="0" i="0" u="none" strike="noStrike" cap="none" normalizeH="0" baseline="0">
                          <a:ln>
                            <a:noFill/>
                          </a:ln>
                          <a:solidFill>
                            <a:schemeClr val="tx1"/>
                          </a:solidFill>
                          <a:effectLst/>
                          <a:latin typeface="Times" pitchFamily="18" charset="0"/>
                        </a:rPr>
                        <a:t>Risque faible</a:t>
                      </a:r>
                      <a:endParaRPr kumimoji="0" lang="fr-FR" sz="2800" b="0" i="0" u="none" strike="noStrike" cap="none" normalizeH="0" baseline="0">
                        <a:ln>
                          <a:noFill/>
                        </a:ln>
                        <a:solidFill>
                          <a:schemeClr val="tx1"/>
                        </a:solidFill>
                        <a:effectLst/>
                        <a:latin typeface="Times"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FFFF00"/>
                        </a:buClr>
                        <a:buSzTx/>
                        <a:buFontTx/>
                        <a:buNone/>
                        <a:tabLst/>
                      </a:pPr>
                      <a:r>
                        <a:rPr kumimoji="0" lang="fr-CH" sz="2800" b="0" i="0" u="none" strike="noStrike" cap="none" normalizeH="0" baseline="0">
                          <a:ln>
                            <a:noFill/>
                          </a:ln>
                          <a:solidFill>
                            <a:schemeClr val="tx1"/>
                          </a:solidFill>
                          <a:effectLst/>
                          <a:latin typeface="Times" pitchFamily="18" charset="0"/>
                        </a:rPr>
                        <a:t>&lt; 102 cm</a:t>
                      </a:r>
                      <a:endParaRPr kumimoji="0" lang="fr-FR" sz="2800" b="0" i="0" u="none" strike="noStrike" cap="none" normalizeH="0" baseline="0">
                        <a:ln>
                          <a:noFill/>
                        </a:ln>
                        <a:solidFill>
                          <a:schemeClr val="tx1"/>
                        </a:solidFill>
                        <a:effectLst/>
                        <a:latin typeface="Times"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FFFF00"/>
                        </a:buClr>
                        <a:buSzTx/>
                        <a:buFontTx/>
                        <a:buNone/>
                        <a:tabLst/>
                      </a:pPr>
                      <a:r>
                        <a:rPr kumimoji="0" lang="fr-CH" sz="2800" b="0" i="0" u="none" strike="noStrike" cap="none" normalizeH="0" baseline="0">
                          <a:ln>
                            <a:noFill/>
                          </a:ln>
                          <a:solidFill>
                            <a:schemeClr val="tx1"/>
                          </a:solidFill>
                          <a:effectLst/>
                          <a:latin typeface="Times" pitchFamily="18" charset="0"/>
                        </a:rPr>
                        <a:t>&lt; 88 cm</a:t>
                      </a:r>
                      <a:endParaRPr kumimoji="0" lang="fr-FR" sz="2800" b="0" i="0" u="none" strike="noStrike" cap="none" normalizeH="0" baseline="0">
                        <a:ln>
                          <a:noFill/>
                        </a:ln>
                        <a:solidFill>
                          <a:schemeClr val="tx1"/>
                        </a:solidFill>
                        <a:effectLst/>
                        <a:latin typeface="Times"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ChangeArrowheads="1"/>
          </p:cNvSpPr>
          <p:nvPr>
            <p:ph type="title"/>
          </p:nvPr>
        </p:nvSpPr>
        <p:spPr>
          <a:xfrm>
            <a:off x="0" y="230188"/>
            <a:ext cx="9144000" cy="1524000"/>
          </a:xfrm>
        </p:spPr>
        <p:txBody>
          <a:bodyPr/>
          <a:lstStyle/>
          <a:p>
            <a:pPr defTabSz="881063"/>
            <a:br>
              <a:rPr lang="en-US" sz="4000"/>
            </a:br>
            <a:r>
              <a:rPr lang="en-US" sz="4000"/>
              <a:t>L’obésité abdominale augmente le risque de maladies cardiovasculaires</a:t>
            </a:r>
            <a:br>
              <a:rPr lang="en-US" sz="4000" b="1"/>
            </a:br>
            <a:endParaRPr lang="en-US" sz="4000" b="1"/>
          </a:p>
        </p:txBody>
      </p:sp>
      <p:sp>
        <p:nvSpPr>
          <p:cNvPr id="63490" name="Text Box 3"/>
          <p:cNvSpPr txBox="1">
            <a:spLocks noChangeArrowheads="1"/>
          </p:cNvSpPr>
          <p:nvPr/>
        </p:nvSpPr>
        <p:spPr bwMode="auto">
          <a:xfrm>
            <a:off x="827088" y="1552575"/>
            <a:ext cx="7567612" cy="1016000"/>
          </a:xfrm>
          <a:prstGeom prst="rect">
            <a:avLst/>
          </a:prstGeom>
          <a:noFill/>
          <a:ln w="9525">
            <a:solidFill>
              <a:schemeClr val="bg1"/>
            </a:solidFill>
            <a:miter lim="800000"/>
            <a:headEnd/>
            <a:tailEnd/>
          </a:ln>
        </p:spPr>
        <p:txBody>
          <a:bodyPr lIns="91426" tIns="45713" rIns="91426" bIns="45713">
            <a:spAutoFit/>
          </a:bodyPr>
          <a:lstStyle/>
          <a:p>
            <a:pPr algn="ctr">
              <a:spcBef>
                <a:spcPct val="50000"/>
              </a:spcBef>
            </a:pPr>
            <a:r>
              <a:rPr lang="en-US" b="1">
                <a:solidFill>
                  <a:schemeClr val="tx1"/>
                </a:solidFill>
                <a:latin typeface="Arial" charset="0"/>
              </a:rPr>
              <a:t>Le tour de taille est associé de façon indépendante au risque de maladies cardiovasculaires ajusté pour l’âge, même après ajustement pour l’IMC et d’autres FRCV</a:t>
            </a:r>
          </a:p>
        </p:txBody>
      </p:sp>
      <p:sp>
        <p:nvSpPr>
          <p:cNvPr id="63491" name="Rectangle 4"/>
          <p:cNvSpPr>
            <a:spLocks noChangeArrowheads="1"/>
          </p:cNvSpPr>
          <p:nvPr/>
        </p:nvSpPr>
        <p:spPr bwMode="auto">
          <a:xfrm>
            <a:off x="2114550" y="4713288"/>
            <a:ext cx="868363" cy="966787"/>
          </a:xfrm>
          <a:prstGeom prst="rect">
            <a:avLst/>
          </a:prstGeom>
          <a:solidFill>
            <a:srgbClr val="FFFF00"/>
          </a:solidFill>
          <a:ln w="9525" algn="ctr">
            <a:solidFill>
              <a:schemeClr val="bg1"/>
            </a:solidFill>
            <a:miter lim="800000"/>
            <a:headEnd/>
            <a:tailEnd/>
          </a:ln>
        </p:spPr>
        <p:txBody>
          <a:bodyPr/>
          <a:lstStyle/>
          <a:p>
            <a:pPr eaLnBrk="0" hangingPunct="0"/>
            <a:endParaRPr lang="fr-FR"/>
          </a:p>
        </p:txBody>
      </p:sp>
      <p:sp>
        <p:nvSpPr>
          <p:cNvPr id="63492" name="Rectangle 5"/>
          <p:cNvSpPr>
            <a:spLocks noChangeArrowheads="1"/>
          </p:cNvSpPr>
          <p:nvPr/>
        </p:nvSpPr>
        <p:spPr bwMode="auto">
          <a:xfrm>
            <a:off x="3389313" y="4538663"/>
            <a:ext cx="966787" cy="1144587"/>
          </a:xfrm>
          <a:prstGeom prst="rect">
            <a:avLst/>
          </a:prstGeom>
          <a:solidFill>
            <a:srgbClr val="FFFF00"/>
          </a:solidFill>
          <a:ln w="9525">
            <a:solidFill>
              <a:schemeClr val="bg1"/>
            </a:solidFill>
            <a:miter lim="800000"/>
            <a:headEnd/>
            <a:tailEnd/>
          </a:ln>
        </p:spPr>
        <p:txBody>
          <a:bodyPr/>
          <a:lstStyle/>
          <a:p>
            <a:pPr eaLnBrk="0" hangingPunct="0"/>
            <a:endParaRPr lang="fr-FR"/>
          </a:p>
        </p:txBody>
      </p:sp>
      <p:sp>
        <p:nvSpPr>
          <p:cNvPr id="63493" name="Rectangle 6"/>
          <p:cNvSpPr>
            <a:spLocks noChangeArrowheads="1"/>
          </p:cNvSpPr>
          <p:nvPr/>
        </p:nvSpPr>
        <p:spPr bwMode="auto">
          <a:xfrm>
            <a:off x="4797425" y="3738563"/>
            <a:ext cx="942975" cy="1943100"/>
          </a:xfrm>
          <a:prstGeom prst="rect">
            <a:avLst/>
          </a:prstGeom>
          <a:solidFill>
            <a:srgbClr val="FFFF00"/>
          </a:solidFill>
          <a:ln w="9525">
            <a:solidFill>
              <a:schemeClr val="bg1"/>
            </a:solidFill>
            <a:miter lim="800000"/>
            <a:headEnd/>
            <a:tailEnd/>
          </a:ln>
        </p:spPr>
        <p:txBody>
          <a:bodyPr/>
          <a:lstStyle/>
          <a:p>
            <a:pPr eaLnBrk="0" hangingPunct="0"/>
            <a:endParaRPr lang="fr-FR"/>
          </a:p>
        </p:txBody>
      </p:sp>
      <p:sp>
        <p:nvSpPr>
          <p:cNvPr id="63494" name="Rectangle 7"/>
          <p:cNvSpPr>
            <a:spLocks noChangeArrowheads="1"/>
          </p:cNvSpPr>
          <p:nvPr/>
        </p:nvSpPr>
        <p:spPr bwMode="auto">
          <a:xfrm>
            <a:off x="6203950" y="3498850"/>
            <a:ext cx="917575" cy="2182813"/>
          </a:xfrm>
          <a:prstGeom prst="rect">
            <a:avLst/>
          </a:prstGeom>
          <a:solidFill>
            <a:srgbClr val="FFFF00"/>
          </a:solidFill>
          <a:ln w="9525">
            <a:solidFill>
              <a:schemeClr val="bg1"/>
            </a:solidFill>
            <a:miter lim="800000"/>
            <a:headEnd/>
            <a:tailEnd/>
          </a:ln>
        </p:spPr>
        <p:txBody>
          <a:bodyPr lIns="91426" tIns="45713" rIns="91426" bIns="45713"/>
          <a:lstStyle/>
          <a:p>
            <a:endParaRPr lang="fr-FR" sz="2400">
              <a:solidFill>
                <a:schemeClr val="tx1"/>
              </a:solidFill>
              <a:latin typeface="Arial" charset="0"/>
            </a:endParaRPr>
          </a:p>
        </p:txBody>
      </p:sp>
      <p:sp>
        <p:nvSpPr>
          <p:cNvPr id="63495" name="Line 8"/>
          <p:cNvSpPr>
            <a:spLocks noChangeShapeType="1"/>
          </p:cNvSpPr>
          <p:nvPr/>
        </p:nvSpPr>
        <p:spPr bwMode="auto">
          <a:xfrm>
            <a:off x="1938338" y="5684838"/>
            <a:ext cx="6535737" cy="1587"/>
          </a:xfrm>
          <a:prstGeom prst="line">
            <a:avLst/>
          </a:prstGeom>
          <a:noFill/>
          <a:ln w="0">
            <a:solidFill>
              <a:srgbClr val="FFFFFF"/>
            </a:solidFill>
            <a:round/>
            <a:headEnd/>
            <a:tailEnd/>
          </a:ln>
        </p:spPr>
        <p:txBody>
          <a:bodyPr/>
          <a:lstStyle/>
          <a:p>
            <a:endParaRPr lang="fr-FR"/>
          </a:p>
        </p:txBody>
      </p:sp>
      <p:sp>
        <p:nvSpPr>
          <p:cNvPr id="63496" name="Line 9"/>
          <p:cNvSpPr>
            <a:spLocks noChangeShapeType="1"/>
          </p:cNvSpPr>
          <p:nvPr/>
        </p:nvSpPr>
        <p:spPr bwMode="auto">
          <a:xfrm>
            <a:off x="1938338" y="2914650"/>
            <a:ext cx="1587" cy="2771775"/>
          </a:xfrm>
          <a:prstGeom prst="line">
            <a:avLst/>
          </a:prstGeom>
          <a:noFill/>
          <a:ln w="0">
            <a:solidFill>
              <a:srgbClr val="FFFFFF"/>
            </a:solidFill>
            <a:round/>
            <a:headEnd/>
            <a:tailEnd/>
          </a:ln>
        </p:spPr>
        <p:txBody>
          <a:bodyPr/>
          <a:lstStyle/>
          <a:p>
            <a:endParaRPr lang="fr-FR"/>
          </a:p>
        </p:txBody>
      </p:sp>
      <p:sp>
        <p:nvSpPr>
          <p:cNvPr id="63497" name="Line 10"/>
          <p:cNvSpPr>
            <a:spLocks noChangeShapeType="1"/>
          </p:cNvSpPr>
          <p:nvPr/>
        </p:nvSpPr>
        <p:spPr bwMode="auto">
          <a:xfrm>
            <a:off x="1871663" y="5686425"/>
            <a:ext cx="66675" cy="0"/>
          </a:xfrm>
          <a:prstGeom prst="line">
            <a:avLst/>
          </a:prstGeom>
          <a:noFill/>
          <a:ln w="0">
            <a:solidFill>
              <a:srgbClr val="FFFFFF"/>
            </a:solidFill>
            <a:round/>
            <a:headEnd/>
            <a:tailEnd/>
          </a:ln>
        </p:spPr>
        <p:txBody>
          <a:bodyPr/>
          <a:lstStyle/>
          <a:p>
            <a:endParaRPr lang="fr-FR"/>
          </a:p>
        </p:txBody>
      </p:sp>
      <p:sp>
        <p:nvSpPr>
          <p:cNvPr id="63498" name="Line 11"/>
          <p:cNvSpPr>
            <a:spLocks noChangeShapeType="1"/>
          </p:cNvSpPr>
          <p:nvPr/>
        </p:nvSpPr>
        <p:spPr bwMode="auto">
          <a:xfrm>
            <a:off x="1871663" y="5213350"/>
            <a:ext cx="66675" cy="0"/>
          </a:xfrm>
          <a:prstGeom prst="line">
            <a:avLst/>
          </a:prstGeom>
          <a:noFill/>
          <a:ln w="0">
            <a:solidFill>
              <a:srgbClr val="FFFFFF"/>
            </a:solidFill>
            <a:round/>
            <a:headEnd/>
            <a:tailEnd/>
          </a:ln>
        </p:spPr>
        <p:txBody>
          <a:bodyPr/>
          <a:lstStyle/>
          <a:p>
            <a:endParaRPr lang="fr-FR"/>
          </a:p>
        </p:txBody>
      </p:sp>
      <p:sp>
        <p:nvSpPr>
          <p:cNvPr id="63499" name="Line 12"/>
          <p:cNvSpPr>
            <a:spLocks noChangeShapeType="1"/>
          </p:cNvSpPr>
          <p:nvPr/>
        </p:nvSpPr>
        <p:spPr bwMode="auto">
          <a:xfrm>
            <a:off x="1871663" y="4741863"/>
            <a:ext cx="66675" cy="0"/>
          </a:xfrm>
          <a:prstGeom prst="line">
            <a:avLst/>
          </a:prstGeom>
          <a:noFill/>
          <a:ln w="0">
            <a:solidFill>
              <a:srgbClr val="FFFFFF"/>
            </a:solidFill>
            <a:round/>
            <a:headEnd/>
            <a:tailEnd/>
          </a:ln>
        </p:spPr>
        <p:txBody>
          <a:bodyPr/>
          <a:lstStyle/>
          <a:p>
            <a:endParaRPr lang="fr-FR"/>
          </a:p>
        </p:txBody>
      </p:sp>
      <p:sp>
        <p:nvSpPr>
          <p:cNvPr id="63500" name="Line 13"/>
          <p:cNvSpPr>
            <a:spLocks noChangeShapeType="1"/>
          </p:cNvSpPr>
          <p:nvPr/>
        </p:nvSpPr>
        <p:spPr bwMode="auto">
          <a:xfrm>
            <a:off x="1871663" y="4275138"/>
            <a:ext cx="66675" cy="0"/>
          </a:xfrm>
          <a:prstGeom prst="line">
            <a:avLst/>
          </a:prstGeom>
          <a:noFill/>
          <a:ln w="0">
            <a:solidFill>
              <a:srgbClr val="FFFFFF"/>
            </a:solidFill>
            <a:round/>
            <a:headEnd/>
            <a:tailEnd/>
          </a:ln>
        </p:spPr>
        <p:txBody>
          <a:bodyPr/>
          <a:lstStyle/>
          <a:p>
            <a:endParaRPr lang="fr-FR"/>
          </a:p>
        </p:txBody>
      </p:sp>
      <p:sp>
        <p:nvSpPr>
          <p:cNvPr id="63501" name="Line 14"/>
          <p:cNvSpPr>
            <a:spLocks noChangeShapeType="1"/>
          </p:cNvSpPr>
          <p:nvPr/>
        </p:nvSpPr>
        <p:spPr bwMode="auto">
          <a:xfrm>
            <a:off x="1871663" y="3803650"/>
            <a:ext cx="66675" cy="0"/>
          </a:xfrm>
          <a:prstGeom prst="line">
            <a:avLst/>
          </a:prstGeom>
          <a:noFill/>
          <a:ln w="0">
            <a:solidFill>
              <a:srgbClr val="FFFFFF"/>
            </a:solidFill>
            <a:round/>
            <a:headEnd/>
            <a:tailEnd/>
          </a:ln>
        </p:spPr>
        <p:txBody>
          <a:bodyPr/>
          <a:lstStyle/>
          <a:p>
            <a:endParaRPr lang="fr-FR"/>
          </a:p>
        </p:txBody>
      </p:sp>
      <p:sp>
        <p:nvSpPr>
          <p:cNvPr id="63502" name="Line 15"/>
          <p:cNvSpPr>
            <a:spLocks noChangeShapeType="1"/>
          </p:cNvSpPr>
          <p:nvPr/>
        </p:nvSpPr>
        <p:spPr bwMode="auto">
          <a:xfrm>
            <a:off x="1871663" y="3330575"/>
            <a:ext cx="66675" cy="0"/>
          </a:xfrm>
          <a:prstGeom prst="line">
            <a:avLst/>
          </a:prstGeom>
          <a:noFill/>
          <a:ln w="0">
            <a:solidFill>
              <a:srgbClr val="FFFFFF"/>
            </a:solidFill>
            <a:round/>
            <a:headEnd/>
            <a:tailEnd/>
          </a:ln>
        </p:spPr>
        <p:txBody>
          <a:bodyPr/>
          <a:lstStyle/>
          <a:p>
            <a:endParaRPr lang="fr-FR"/>
          </a:p>
        </p:txBody>
      </p:sp>
      <p:sp>
        <p:nvSpPr>
          <p:cNvPr id="63503" name="Rectangle 16"/>
          <p:cNvSpPr>
            <a:spLocks noChangeArrowheads="1"/>
          </p:cNvSpPr>
          <p:nvPr/>
        </p:nvSpPr>
        <p:spPr bwMode="auto">
          <a:xfrm>
            <a:off x="1428750" y="5578475"/>
            <a:ext cx="317500" cy="274638"/>
          </a:xfrm>
          <a:prstGeom prst="rect">
            <a:avLst/>
          </a:prstGeom>
          <a:noFill/>
          <a:ln w="9525">
            <a:noFill/>
            <a:miter lim="800000"/>
            <a:headEnd/>
            <a:tailEnd/>
          </a:ln>
        </p:spPr>
        <p:txBody>
          <a:bodyPr wrap="none" lIns="0" tIns="0" rIns="0" bIns="0">
            <a:spAutoFit/>
          </a:bodyPr>
          <a:lstStyle/>
          <a:p>
            <a:pPr algn="r"/>
            <a:r>
              <a:rPr lang="en-US" sz="1800" b="1">
                <a:solidFill>
                  <a:schemeClr val="tx1"/>
                </a:solidFill>
                <a:latin typeface="Arial" charset="0"/>
              </a:rPr>
              <a:t>0.0</a:t>
            </a:r>
          </a:p>
        </p:txBody>
      </p:sp>
      <p:sp>
        <p:nvSpPr>
          <p:cNvPr id="63504" name="Rectangle 17"/>
          <p:cNvSpPr>
            <a:spLocks noChangeArrowheads="1"/>
          </p:cNvSpPr>
          <p:nvPr/>
        </p:nvSpPr>
        <p:spPr bwMode="auto">
          <a:xfrm>
            <a:off x="1441450" y="5065713"/>
            <a:ext cx="317500" cy="274637"/>
          </a:xfrm>
          <a:prstGeom prst="rect">
            <a:avLst/>
          </a:prstGeom>
          <a:noFill/>
          <a:ln w="9525">
            <a:noFill/>
            <a:miter lim="800000"/>
            <a:headEnd/>
            <a:tailEnd/>
          </a:ln>
        </p:spPr>
        <p:txBody>
          <a:bodyPr wrap="none" lIns="0" tIns="0" rIns="0" bIns="0">
            <a:spAutoFit/>
          </a:bodyPr>
          <a:lstStyle/>
          <a:p>
            <a:pPr algn="r"/>
            <a:r>
              <a:rPr lang="en-US" sz="1800" b="1">
                <a:solidFill>
                  <a:schemeClr val="tx1"/>
                </a:solidFill>
                <a:latin typeface="Arial" charset="0"/>
              </a:rPr>
              <a:t>0.5</a:t>
            </a:r>
          </a:p>
        </p:txBody>
      </p:sp>
      <p:sp>
        <p:nvSpPr>
          <p:cNvPr id="63505" name="Rectangle 18"/>
          <p:cNvSpPr>
            <a:spLocks noChangeArrowheads="1"/>
          </p:cNvSpPr>
          <p:nvPr/>
        </p:nvSpPr>
        <p:spPr bwMode="auto">
          <a:xfrm>
            <a:off x="1441450" y="4594225"/>
            <a:ext cx="317500" cy="274638"/>
          </a:xfrm>
          <a:prstGeom prst="rect">
            <a:avLst/>
          </a:prstGeom>
          <a:noFill/>
          <a:ln w="9525">
            <a:noFill/>
            <a:miter lim="800000"/>
            <a:headEnd/>
            <a:tailEnd/>
          </a:ln>
        </p:spPr>
        <p:txBody>
          <a:bodyPr wrap="none" lIns="0" tIns="0" rIns="0" bIns="0">
            <a:spAutoFit/>
          </a:bodyPr>
          <a:lstStyle/>
          <a:p>
            <a:pPr algn="r"/>
            <a:r>
              <a:rPr lang="en-US" sz="1800" b="1">
                <a:solidFill>
                  <a:schemeClr val="tx1"/>
                </a:solidFill>
                <a:latin typeface="Arial" charset="0"/>
              </a:rPr>
              <a:t>1.0</a:t>
            </a:r>
          </a:p>
        </p:txBody>
      </p:sp>
      <p:sp>
        <p:nvSpPr>
          <p:cNvPr id="63506" name="Rectangle 19"/>
          <p:cNvSpPr>
            <a:spLocks noChangeArrowheads="1"/>
          </p:cNvSpPr>
          <p:nvPr/>
        </p:nvSpPr>
        <p:spPr bwMode="auto">
          <a:xfrm>
            <a:off x="1441450" y="4124325"/>
            <a:ext cx="317500" cy="274638"/>
          </a:xfrm>
          <a:prstGeom prst="rect">
            <a:avLst/>
          </a:prstGeom>
          <a:noFill/>
          <a:ln w="9525">
            <a:noFill/>
            <a:miter lim="800000"/>
            <a:headEnd/>
            <a:tailEnd/>
          </a:ln>
        </p:spPr>
        <p:txBody>
          <a:bodyPr wrap="none" lIns="0" tIns="0" rIns="0" bIns="0">
            <a:spAutoFit/>
          </a:bodyPr>
          <a:lstStyle/>
          <a:p>
            <a:pPr algn="r"/>
            <a:r>
              <a:rPr lang="en-US" sz="1800" b="1">
                <a:solidFill>
                  <a:schemeClr val="tx1"/>
                </a:solidFill>
                <a:latin typeface="Arial" charset="0"/>
              </a:rPr>
              <a:t>1.5</a:t>
            </a:r>
          </a:p>
        </p:txBody>
      </p:sp>
      <p:sp>
        <p:nvSpPr>
          <p:cNvPr id="63507" name="Rectangle 20"/>
          <p:cNvSpPr>
            <a:spLocks noChangeArrowheads="1"/>
          </p:cNvSpPr>
          <p:nvPr/>
        </p:nvSpPr>
        <p:spPr bwMode="auto">
          <a:xfrm>
            <a:off x="1441450" y="3654425"/>
            <a:ext cx="317500" cy="274638"/>
          </a:xfrm>
          <a:prstGeom prst="rect">
            <a:avLst/>
          </a:prstGeom>
          <a:noFill/>
          <a:ln w="9525">
            <a:noFill/>
            <a:miter lim="800000"/>
            <a:headEnd/>
            <a:tailEnd/>
          </a:ln>
        </p:spPr>
        <p:txBody>
          <a:bodyPr wrap="none" lIns="0" tIns="0" rIns="0" bIns="0">
            <a:spAutoFit/>
          </a:bodyPr>
          <a:lstStyle/>
          <a:p>
            <a:pPr algn="r"/>
            <a:r>
              <a:rPr lang="en-US" sz="1800" b="1">
                <a:solidFill>
                  <a:schemeClr val="tx1"/>
                </a:solidFill>
                <a:latin typeface="Arial" charset="0"/>
              </a:rPr>
              <a:t>2.0</a:t>
            </a:r>
          </a:p>
        </p:txBody>
      </p:sp>
      <p:sp>
        <p:nvSpPr>
          <p:cNvPr id="63508" name="Rectangle 21"/>
          <p:cNvSpPr>
            <a:spLocks noChangeArrowheads="1"/>
          </p:cNvSpPr>
          <p:nvPr/>
        </p:nvSpPr>
        <p:spPr bwMode="auto">
          <a:xfrm>
            <a:off x="1441450" y="3179763"/>
            <a:ext cx="317500" cy="274637"/>
          </a:xfrm>
          <a:prstGeom prst="rect">
            <a:avLst/>
          </a:prstGeom>
          <a:noFill/>
          <a:ln w="9525">
            <a:noFill/>
            <a:miter lim="800000"/>
            <a:headEnd/>
            <a:tailEnd/>
          </a:ln>
        </p:spPr>
        <p:txBody>
          <a:bodyPr wrap="none" lIns="0" tIns="0" rIns="0" bIns="0">
            <a:spAutoFit/>
          </a:bodyPr>
          <a:lstStyle/>
          <a:p>
            <a:pPr algn="r"/>
            <a:r>
              <a:rPr lang="en-US" sz="1800" b="1">
                <a:solidFill>
                  <a:schemeClr val="tx1"/>
                </a:solidFill>
                <a:latin typeface="Arial" charset="0"/>
              </a:rPr>
              <a:t>2.5</a:t>
            </a:r>
          </a:p>
        </p:txBody>
      </p:sp>
      <p:sp>
        <p:nvSpPr>
          <p:cNvPr id="63509" name="Rectangle 22"/>
          <p:cNvSpPr>
            <a:spLocks noChangeArrowheads="1"/>
          </p:cNvSpPr>
          <p:nvPr/>
        </p:nvSpPr>
        <p:spPr bwMode="auto">
          <a:xfrm>
            <a:off x="1455738" y="2794000"/>
            <a:ext cx="317500" cy="274638"/>
          </a:xfrm>
          <a:prstGeom prst="rect">
            <a:avLst/>
          </a:prstGeom>
          <a:noFill/>
          <a:ln w="9525">
            <a:noFill/>
            <a:miter lim="800000"/>
            <a:headEnd/>
            <a:tailEnd/>
          </a:ln>
        </p:spPr>
        <p:txBody>
          <a:bodyPr wrap="none" lIns="0" tIns="0" rIns="0" bIns="0">
            <a:spAutoFit/>
          </a:bodyPr>
          <a:lstStyle/>
          <a:p>
            <a:pPr algn="r"/>
            <a:r>
              <a:rPr lang="en-US" sz="1800" b="1">
                <a:solidFill>
                  <a:schemeClr val="tx1"/>
                </a:solidFill>
                <a:latin typeface="Arial" charset="0"/>
              </a:rPr>
              <a:t>3.0</a:t>
            </a:r>
          </a:p>
        </p:txBody>
      </p:sp>
      <p:sp>
        <p:nvSpPr>
          <p:cNvPr id="63510" name="Line 23"/>
          <p:cNvSpPr>
            <a:spLocks noChangeShapeType="1"/>
          </p:cNvSpPr>
          <p:nvPr/>
        </p:nvSpPr>
        <p:spPr bwMode="auto">
          <a:xfrm>
            <a:off x="1878013" y="2914650"/>
            <a:ext cx="66675" cy="1588"/>
          </a:xfrm>
          <a:prstGeom prst="line">
            <a:avLst/>
          </a:prstGeom>
          <a:noFill/>
          <a:ln w="0">
            <a:solidFill>
              <a:srgbClr val="FFFFFF"/>
            </a:solidFill>
            <a:round/>
            <a:headEnd/>
            <a:tailEnd/>
          </a:ln>
        </p:spPr>
        <p:txBody>
          <a:bodyPr/>
          <a:lstStyle/>
          <a:p>
            <a:endParaRPr lang="fr-FR"/>
          </a:p>
        </p:txBody>
      </p:sp>
      <p:sp>
        <p:nvSpPr>
          <p:cNvPr id="63511" name="Rectangle 24"/>
          <p:cNvSpPr>
            <a:spLocks noChangeArrowheads="1"/>
          </p:cNvSpPr>
          <p:nvPr/>
        </p:nvSpPr>
        <p:spPr bwMode="auto">
          <a:xfrm>
            <a:off x="7527925" y="3362325"/>
            <a:ext cx="935038" cy="2320925"/>
          </a:xfrm>
          <a:prstGeom prst="rect">
            <a:avLst/>
          </a:prstGeom>
          <a:solidFill>
            <a:srgbClr val="FFFF00"/>
          </a:solidFill>
          <a:ln w="9525">
            <a:solidFill>
              <a:schemeClr val="bg1"/>
            </a:solidFill>
            <a:miter lim="800000"/>
            <a:headEnd/>
            <a:tailEnd/>
          </a:ln>
        </p:spPr>
        <p:txBody>
          <a:bodyPr/>
          <a:lstStyle/>
          <a:p>
            <a:pPr eaLnBrk="0" hangingPunct="0"/>
            <a:endParaRPr lang="fr-FR"/>
          </a:p>
        </p:txBody>
      </p:sp>
      <p:sp>
        <p:nvSpPr>
          <p:cNvPr id="63512" name="Text Box 25"/>
          <p:cNvSpPr txBox="1">
            <a:spLocks noChangeArrowheads="1"/>
          </p:cNvSpPr>
          <p:nvPr/>
        </p:nvSpPr>
        <p:spPr bwMode="auto">
          <a:xfrm>
            <a:off x="2076450" y="5724525"/>
            <a:ext cx="6743700" cy="366713"/>
          </a:xfrm>
          <a:prstGeom prst="rect">
            <a:avLst/>
          </a:prstGeom>
          <a:noFill/>
          <a:ln w="9525">
            <a:noFill/>
            <a:miter lim="800000"/>
            <a:headEnd/>
            <a:tailEnd/>
          </a:ln>
        </p:spPr>
        <p:txBody>
          <a:bodyPr wrap="none" lIns="91426" tIns="45713" rIns="91426" bIns="45713">
            <a:spAutoFit/>
          </a:bodyPr>
          <a:lstStyle/>
          <a:p>
            <a:r>
              <a:rPr lang="en-US" sz="1800" b="1">
                <a:solidFill>
                  <a:schemeClr val="tx1"/>
                </a:solidFill>
                <a:latin typeface="Arial" charset="0"/>
              </a:rPr>
              <a:t>&lt;69.8         69.8-&lt;74.2     74.2-&lt;79.2     79.2-&lt;86.3    86.3-&lt;139.7</a:t>
            </a:r>
          </a:p>
        </p:txBody>
      </p:sp>
      <p:sp>
        <p:nvSpPr>
          <p:cNvPr id="63513" name="Line 26"/>
          <p:cNvSpPr>
            <a:spLocks noChangeShapeType="1"/>
          </p:cNvSpPr>
          <p:nvPr/>
        </p:nvSpPr>
        <p:spPr bwMode="auto">
          <a:xfrm>
            <a:off x="1901825" y="4730750"/>
            <a:ext cx="6858000" cy="0"/>
          </a:xfrm>
          <a:prstGeom prst="line">
            <a:avLst/>
          </a:prstGeom>
          <a:noFill/>
          <a:ln w="28575">
            <a:solidFill>
              <a:schemeClr val="bg1"/>
            </a:solidFill>
            <a:prstDash val="sysDot"/>
            <a:round/>
            <a:headEnd/>
            <a:tailEnd/>
          </a:ln>
        </p:spPr>
        <p:txBody>
          <a:bodyPr/>
          <a:lstStyle/>
          <a:p>
            <a:endParaRPr lang="fr-FR"/>
          </a:p>
        </p:txBody>
      </p:sp>
      <p:sp>
        <p:nvSpPr>
          <p:cNvPr id="63514" name="Rectangle 27"/>
          <p:cNvSpPr>
            <a:spLocks noChangeArrowheads="1"/>
          </p:cNvSpPr>
          <p:nvPr/>
        </p:nvSpPr>
        <p:spPr bwMode="auto">
          <a:xfrm>
            <a:off x="3463925" y="4133850"/>
            <a:ext cx="628650" cy="366713"/>
          </a:xfrm>
          <a:prstGeom prst="rect">
            <a:avLst/>
          </a:prstGeom>
          <a:noFill/>
          <a:ln w="9525">
            <a:noFill/>
            <a:miter lim="800000"/>
            <a:headEnd/>
            <a:tailEnd/>
          </a:ln>
        </p:spPr>
        <p:txBody>
          <a:bodyPr wrap="none" lIns="91426" tIns="45713" rIns="91426" bIns="45713">
            <a:spAutoFit/>
          </a:bodyPr>
          <a:lstStyle/>
          <a:p>
            <a:r>
              <a:rPr lang="en-US" sz="1800" b="1">
                <a:solidFill>
                  <a:schemeClr val="tx1"/>
                </a:solidFill>
                <a:latin typeface="Arial" charset="0"/>
              </a:rPr>
              <a:t>1.27</a:t>
            </a:r>
          </a:p>
        </p:txBody>
      </p:sp>
      <p:sp>
        <p:nvSpPr>
          <p:cNvPr id="63515" name="Rectangle 28"/>
          <p:cNvSpPr>
            <a:spLocks noChangeArrowheads="1"/>
          </p:cNvSpPr>
          <p:nvPr/>
        </p:nvSpPr>
        <p:spPr bwMode="auto">
          <a:xfrm>
            <a:off x="4911725" y="3378200"/>
            <a:ext cx="692150" cy="366713"/>
          </a:xfrm>
          <a:prstGeom prst="rect">
            <a:avLst/>
          </a:prstGeom>
          <a:noFill/>
          <a:ln w="9525">
            <a:noFill/>
            <a:miter lim="800000"/>
            <a:headEnd/>
            <a:tailEnd/>
          </a:ln>
        </p:spPr>
        <p:txBody>
          <a:bodyPr wrap="none" lIns="91426" tIns="45713" rIns="91426" bIns="45713">
            <a:spAutoFit/>
          </a:bodyPr>
          <a:lstStyle/>
          <a:p>
            <a:r>
              <a:rPr lang="en-US" sz="1800" b="1">
                <a:solidFill>
                  <a:schemeClr val="tx1"/>
                </a:solidFill>
                <a:latin typeface="Arial" charset="0"/>
              </a:rPr>
              <a:t>2.06 </a:t>
            </a:r>
          </a:p>
        </p:txBody>
      </p:sp>
      <p:sp>
        <p:nvSpPr>
          <p:cNvPr id="63516" name="Rectangle 29"/>
          <p:cNvSpPr>
            <a:spLocks noChangeArrowheads="1"/>
          </p:cNvSpPr>
          <p:nvPr/>
        </p:nvSpPr>
        <p:spPr bwMode="auto">
          <a:xfrm>
            <a:off x="6372225" y="3136900"/>
            <a:ext cx="628650" cy="366713"/>
          </a:xfrm>
          <a:prstGeom prst="rect">
            <a:avLst/>
          </a:prstGeom>
          <a:noFill/>
          <a:ln w="9525">
            <a:noFill/>
            <a:miter lim="800000"/>
            <a:headEnd/>
            <a:tailEnd/>
          </a:ln>
        </p:spPr>
        <p:txBody>
          <a:bodyPr wrap="none" lIns="91426" tIns="45713" rIns="91426" bIns="45713">
            <a:spAutoFit/>
          </a:bodyPr>
          <a:lstStyle/>
          <a:p>
            <a:r>
              <a:rPr lang="en-US" sz="1800" b="1">
                <a:solidFill>
                  <a:schemeClr val="tx1"/>
                </a:solidFill>
                <a:latin typeface="Arial" charset="0"/>
              </a:rPr>
              <a:t>2.31</a:t>
            </a:r>
          </a:p>
        </p:txBody>
      </p:sp>
      <p:sp>
        <p:nvSpPr>
          <p:cNvPr id="63517" name="Rectangle 30"/>
          <p:cNvSpPr>
            <a:spLocks noChangeArrowheads="1"/>
          </p:cNvSpPr>
          <p:nvPr/>
        </p:nvSpPr>
        <p:spPr bwMode="auto">
          <a:xfrm>
            <a:off x="7705725" y="2979738"/>
            <a:ext cx="628650" cy="366712"/>
          </a:xfrm>
          <a:prstGeom prst="rect">
            <a:avLst/>
          </a:prstGeom>
          <a:noFill/>
          <a:ln w="9525">
            <a:noFill/>
            <a:miter lim="800000"/>
            <a:headEnd/>
            <a:tailEnd/>
          </a:ln>
        </p:spPr>
        <p:txBody>
          <a:bodyPr wrap="none" lIns="91426" tIns="45713" rIns="91426" bIns="45713">
            <a:spAutoFit/>
          </a:bodyPr>
          <a:lstStyle/>
          <a:p>
            <a:r>
              <a:rPr lang="en-US" sz="1800" b="1">
                <a:solidFill>
                  <a:schemeClr val="tx1"/>
                </a:solidFill>
                <a:latin typeface="Arial" charset="0"/>
              </a:rPr>
              <a:t>2.44</a:t>
            </a:r>
          </a:p>
        </p:txBody>
      </p:sp>
      <p:sp>
        <p:nvSpPr>
          <p:cNvPr id="63518" name="Text Box 31"/>
          <p:cNvSpPr txBox="1">
            <a:spLocks noChangeArrowheads="1"/>
          </p:cNvSpPr>
          <p:nvPr/>
        </p:nvSpPr>
        <p:spPr bwMode="auto">
          <a:xfrm>
            <a:off x="2071688" y="3141663"/>
            <a:ext cx="2362200" cy="366712"/>
          </a:xfrm>
          <a:prstGeom prst="rect">
            <a:avLst/>
          </a:prstGeom>
          <a:noFill/>
          <a:ln w="9525">
            <a:noFill/>
            <a:miter lim="800000"/>
            <a:headEnd/>
            <a:tailEnd/>
          </a:ln>
        </p:spPr>
        <p:txBody>
          <a:bodyPr wrap="none" lIns="91426" tIns="45713" rIns="91426" bIns="45713">
            <a:spAutoFit/>
          </a:bodyPr>
          <a:lstStyle/>
          <a:p>
            <a:r>
              <a:rPr lang="en-US" sz="1800" b="1">
                <a:solidFill>
                  <a:schemeClr val="tx1"/>
                </a:solidFill>
                <a:latin typeface="Arial" charset="0"/>
              </a:rPr>
              <a:t>p pour trend = 0.007</a:t>
            </a:r>
          </a:p>
        </p:txBody>
      </p:sp>
      <p:sp>
        <p:nvSpPr>
          <p:cNvPr id="63519" name="Text Box 32"/>
          <p:cNvSpPr txBox="1">
            <a:spLocks noChangeArrowheads="1"/>
          </p:cNvSpPr>
          <p:nvPr/>
        </p:nvSpPr>
        <p:spPr bwMode="auto">
          <a:xfrm rot="-5400000">
            <a:off x="818357" y="4614068"/>
            <a:ext cx="514350" cy="366713"/>
          </a:xfrm>
          <a:prstGeom prst="rect">
            <a:avLst/>
          </a:prstGeom>
          <a:noFill/>
          <a:ln w="9525">
            <a:noFill/>
            <a:miter lim="800000"/>
            <a:headEnd/>
            <a:tailEnd/>
          </a:ln>
        </p:spPr>
        <p:txBody>
          <a:bodyPr wrap="none" lIns="91426" tIns="45713" rIns="91426" bIns="45713">
            <a:spAutoFit/>
          </a:bodyPr>
          <a:lstStyle/>
          <a:p>
            <a:r>
              <a:rPr lang="en-US" sz="1800" b="1">
                <a:solidFill>
                  <a:schemeClr val="tx1"/>
                </a:solidFill>
                <a:latin typeface="Arial" charset="0"/>
              </a:rPr>
              <a:t>RR</a:t>
            </a:r>
          </a:p>
        </p:txBody>
      </p:sp>
      <p:sp>
        <p:nvSpPr>
          <p:cNvPr id="63520" name="Text Box 33"/>
          <p:cNvSpPr txBox="1">
            <a:spLocks noChangeArrowheads="1"/>
          </p:cNvSpPr>
          <p:nvPr/>
        </p:nvSpPr>
        <p:spPr bwMode="auto">
          <a:xfrm>
            <a:off x="3163888" y="5980113"/>
            <a:ext cx="3816350" cy="396875"/>
          </a:xfrm>
          <a:prstGeom prst="rect">
            <a:avLst/>
          </a:prstGeom>
          <a:noFill/>
          <a:ln w="9525">
            <a:noFill/>
            <a:miter lim="800000"/>
            <a:headEnd/>
            <a:tailEnd/>
          </a:ln>
        </p:spPr>
        <p:txBody>
          <a:bodyPr wrap="none" lIns="91426" tIns="45713" rIns="91426" bIns="45713">
            <a:spAutoFit/>
          </a:bodyPr>
          <a:lstStyle/>
          <a:p>
            <a:pPr algn="ctr"/>
            <a:r>
              <a:rPr lang="en-US" b="1">
                <a:solidFill>
                  <a:schemeClr val="tx1"/>
                </a:solidFill>
                <a:latin typeface="Arial" charset="0"/>
              </a:rPr>
              <a:t>Quintiles de tour de taille (cm)</a:t>
            </a:r>
          </a:p>
        </p:txBody>
      </p:sp>
      <p:sp>
        <p:nvSpPr>
          <p:cNvPr id="63521" name="Text Box 34"/>
          <p:cNvSpPr txBox="1">
            <a:spLocks noChangeArrowheads="1"/>
          </p:cNvSpPr>
          <p:nvPr/>
        </p:nvSpPr>
        <p:spPr bwMode="auto">
          <a:xfrm>
            <a:off x="0" y="6470650"/>
            <a:ext cx="6265863" cy="304800"/>
          </a:xfrm>
          <a:prstGeom prst="rect">
            <a:avLst/>
          </a:prstGeom>
          <a:noFill/>
          <a:ln w="9525">
            <a:noFill/>
            <a:miter lim="800000"/>
            <a:headEnd/>
            <a:tailEnd/>
          </a:ln>
        </p:spPr>
        <p:txBody>
          <a:bodyPr anchor="b">
            <a:spAutoFit/>
          </a:bodyPr>
          <a:lstStyle/>
          <a:p>
            <a:r>
              <a:rPr lang="en-US" sz="1400" b="1" i="1">
                <a:solidFill>
                  <a:schemeClr val="tx1"/>
                </a:solidFill>
                <a:latin typeface="Arial" charset="0"/>
              </a:rPr>
              <a:t>Rexrode KM et al</a:t>
            </a:r>
            <a:r>
              <a:rPr lang="de-CH" sz="1400" b="1" i="1">
                <a:solidFill>
                  <a:schemeClr val="tx1"/>
                </a:solidFill>
                <a:latin typeface="Arial" charset="0"/>
              </a:rPr>
              <a:t>JAMA. 1998 Dec 2;280(21):1843-8</a:t>
            </a:r>
            <a:r>
              <a:rPr lang="de-CH" sz="1400">
                <a:solidFill>
                  <a:schemeClr val="tx1"/>
                </a:solidFill>
                <a:latin typeface="Arial" charset="0"/>
              </a:rPr>
              <a:t> </a:t>
            </a:r>
            <a:endParaRPr lang="en-US" sz="1400">
              <a:solidFill>
                <a:schemeClr val="tx1"/>
              </a:solidFill>
              <a:latin typeface="Arial" charset="0"/>
            </a:endParaRPr>
          </a:p>
        </p:txBody>
      </p:sp>
      <p:sp>
        <p:nvSpPr>
          <p:cNvPr id="63522" name="Rectangle 35"/>
          <p:cNvSpPr>
            <a:spLocks noChangeArrowheads="1"/>
          </p:cNvSpPr>
          <p:nvPr/>
        </p:nvSpPr>
        <p:spPr bwMode="auto">
          <a:xfrm>
            <a:off x="5283200" y="6319838"/>
            <a:ext cx="2859088" cy="538162"/>
          </a:xfrm>
          <a:prstGeom prst="rect">
            <a:avLst/>
          </a:prstGeom>
          <a:noFill/>
          <a:ln w="9525" cap="rnd" algn="ctr">
            <a:noFill/>
            <a:prstDash val="sysDot"/>
            <a:miter lim="800000"/>
            <a:headEnd/>
            <a:tailEnd/>
          </a:ln>
        </p:spPr>
        <p:txBody>
          <a:bodyPr wrap="none" anchor="ctr"/>
          <a:lstStyle/>
          <a:p>
            <a:r>
              <a:rPr lang="de-CH" sz="1400">
                <a:solidFill>
                  <a:schemeClr val="tx1"/>
                </a:solidFill>
                <a:latin typeface="Arial" charset="0"/>
              </a:rPr>
              <a:t>IMC: Indice de Mesure corporelle</a:t>
            </a:r>
          </a:p>
          <a:p>
            <a:r>
              <a:rPr lang="de-CH" sz="1400">
                <a:solidFill>
                  <a:schemeClr val="tx1"/>
                </a:solidFill>
                <a:latin typeface="Arial" charset="0"/>
              </a:rPr>
              <a:t>FRCV: Facteurs de Risques Cardiovasculaires</a:t>
            </a: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3" name="Rectangle 2"/>
          <p:cNvSpPr>
            <a:spLocks noGrp="1" noChangeArrowheads="1"/>
          </p:cNvSpPr>
          <p:nvPr>
            <p:ph type="title"/>
          </p:nvPr>
        </p:nvSpPr>
        <p:spPr/>
        <p:txBody>
          <a:bodyPr/>
          <a:lstStyle/>
          <a:p>
            <a:r>
              <a:rPr lang="fr-FR" altLang="fr-FR"/>
              <a:t>Effet du tabac</a:t>
            </a:r>
          </a:p>
        </p:txBody>
      </p:sp>
      <p:sp>
        <p:nvSpPr>
          <p:cNvPr id="274435" name="Rectangle 3"/>
          <p:cNvSpPr>
            <a:spLocks noGrp="1" noChangeArrowheads="1"/>
          </p:cNvSpPr>
          <p:nvPr>
            <p:ph type="body" idx="1"/>
          </p:nvPr>
        </p:nvSpPr>
        <p:spPr>
          <a:xfrm>
            <a:off x="685800" y="1828800"/>
            <a:ext cx="7772400" cy="4114800"/>
          </a:xfrm>
        </p:spPr>
        <p:txBody>
          <a:bodyPr/>
          <a:lstStyle/>
          <a:p>
            <a:r>
              <a:rPr lang="fr-FR" altLang="fr-FR" sz="2800">
                <a:ea typeface="Times"/>
                <a:cs typeface="Times"/>
              </a:rPr>
              <a:t>Cause </a:t>
            </a:r>
            <a:r>
              <a:rPr lang="fr-FR" altLang="fr-FR" sz="2800">
                <a:latin typeface="Times New Roman" pitchFamily="18" charset="0"/>
                <a:ea typeface="Times"/>
                <a:cs typeface="Times"/>
              </a:rPr>
              <a:t>é</a:t>
            </a:r>
            <a:r>
              <a:rPr lang="fr-FR" altLang="fr-FR" sz="2800">
                <a:ea typeface="Times"/>
                <a:cs typeface="Times"/>
              </a:rPr>
              <a:t>vitable principale de mortalit</a:t>
            </a:r>
            <a:r>
              <a:rPr lang="fr-FR" altLang="fr-FR" sz="2800">
                <a:latin typeface="Times New Roman" pitchFamily="18" charset="0"/>
                <a:ea typeface="Times"/>
                <a:cs typeface="Times"/>
              </a:rPr>
              <a:t>é</a:t>
            </a:r>
            <a:r>
              <a:rPr lang="fr-FR" altLang="fr-FR" sz="2800">
                <a:ea typeface="Times"/>
                <a:cs typeface="Times"/>
              </a:rPr>
              <a:t> aux USA et en Suisse.</a:t>
            </a:r>
          </a:p>
          <a:p>
            <a:r>
              <a:rPr lang="fr-FR" altLang="fr-FR" sz="2800">
                <a:ea typeface="Times"/>
                <a:cs typeface="Times"/>
              </a:rPr>
              <a:t>Environ 1.7 Millions de fumeurs en Suisse (25% de la population).</a:t>
            </a:r>
          </a:p>
          <a:p>
            <a:r>
              <a:rPr lang="fr-FR" altLang="fr-FR" sz="2800">
                <a:ea typeface="Times"/>
                <a:cs typeface="Times"/>
              </a:rPr>
              <a:t>50% des fumeurs mourront des suites du tabagisme.</a:t>
            </a:r>
          </a:p>
          <a:p>
            <a:r>
              <a:rPr lang="fr-FR" altLang="fr-FR" sz="2800">
                <a:ea typeface="Times"/>
                <a:cs typeface="Times"/>
              </a:rPr>
              <a:t>29% des d</a:t>
            </a:r>
            <a:r>
              <a:rPr lang="fr-FR" altLang="fr-FR" sz="2800">
                <a:latin typeface="Times New Roman" pitchFamily="18" charset="0"/>
                <a:ea typeface="Times"/>
                <a:cs typeface="Times"/>
              </a:rPr>
              <a:t>é</a:t>
            </a:r>
            <a:r>
              <a:rPr lang="fr-FR" altLang="fr-FR" sz="2800">
                <a:ea typeface="Times"/>
                <a:cs typeface="Times"/>
              </a:rPr>
              <a:t>c</a:t>
            </a:r>
            <a:r>
              <a:rPr lang="fr-FR" altLang="fr-FR" sz="2800">
                <a:latin typeface="Times New Roman" pitchFamily="18" charset="0"/>
                <a:ea typeface="Times"/>
                <a:cs typeface="Times"/>
              </a:rPr>
              <a:t>è</a:t>
            </a:r>
            <a:r>
              <a:rPr lang="fr-FR" altLang="fr-FR" sz="2800">
                <a:ea typeface="Times"/>
                <a:cs typeface="Times"/>
              </a:rPr>
              <a:t>s d</a:t>
            </a:r>
            <a:r>
              <a:rPr lang="fr-FR" altLang="fr-FR" sz="2800">
                <a:latin typeface="Times New Roman" pitchFamily="18" charset="0"/>
                <a:ea typeface="Times"/>
                <a:cs typeface="Times"/>
              </a:rPr>
              <a:t>’</a:t>
            </a:r>
            <a:r>
              <a:rPr lang="fr-FR" altLang="fr-FR" sz="2800">
                <a:ea typeface="Times"/>
                <a:cs typeface="Times"/>
              </a:rPr>
              <a:t>origine coronarienne sont li</a:t>
            </a:r>
            <a:r>
              <a:rPr lang="fr-FR" altLang="fr-FR" sz="2800">
                <a:latin typeface="Times New Roman" pitchFamily="18" charset="0"/>
                <a:ea typeface="Times"/>
                <a:cs typeface="Times"/>
              </a:rPr>
              <a:t>é</a:t>
            </a:r>
            <a:r>
              <a:rPr lang="fr-FR" altLang="fr-FR" sz="2800">
                <a:ea typeface="Times"/>
                <a:cs typeface="Times"/>
              </a:rPr>
              <a:t>s </a:t>
            </a:r>
            <a:r>
              <a:rPr lang="fr-FR" altLang="fr-FR" sz="2800">
                <a:latin typeface="Times New Roman" pitchFamily="18" charset="0"/>
                <a:ea typeface="Times"/>
                <a:cs typeface="Times"/>
              </a:rPr>
              <a:t>à</a:t>
            </a:r>
            <a:r>
              <a:rPr lang="fr-FR" altLang="fr-FR" sz="2800">
                <a:ea typeface="Times"/>
                <a:cs typeface="Times"/>
              </a:rPr>
              <a:t> la fum</a:t>
            </a:r>
            <a:r>
              <a:rPr lang="fr-FR" altLang="fr-FR" sz="2800">
                <a:latin typeface="Times New Roman" pitchFamily="18" charset="0"/>
                <a:ea typeface="Times"/>
                <a:cs typeface="Times"/>
              </a:rPr>
              <a:t>é</a:t>
            </a:r>
            <a:r>
              <a:rPr lang="fr-FR" altLang="fr-FR" sz="2800">
                <a:ea typeface="Times"/>
                <a:cs typeface="Times"/>
              </a:rPr>
              <a:t>e.</a:t>
            </a:r>
            <a:endParaRPr lang="fr-FR" altLang="fr-FR" sz="2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44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744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7443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7443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435"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C378E38-C54A-A540-8271-7E7212195CEE}"/>
              </a:ext>
            </a:extLst>
          </p:cNvPr>
          <p:cNvPicPr>
            <a:picLocks noChangeAspect="1"/>
          </p:cNvPicPr>
          <p:nvPr/>
        </p:nvPicPr>
        <p:blipFill>
          <a:blip r:embed="rId2"/>
          <a:stretch>
            <a:fillRect/>
          </a:stretch>
        </p:blipFill>
        <p:spPr>
          <a:xfrm>
            <a:off x="286004" y="171196"/>
            <a:ext cx="8571992" cy="6515608"/>
          </a:xfrm>
          <a:prstGeom prst="rect">
            <a:avLst/>
          </a:prstGeom>
        </p:spPr>
      </p:pic>
    </p:spTree>
    <p:extLst>
      <p:ext uri="{BB962C8B-B14F-4D97-AF65-F5344CB8AC3E}">
        <p14:creationId xmlns:p14="http://schemas.microsoft.com/office/powerpoint/2010/main" val="8974382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3" name="Rectangle 2"/>
          <p:cNvSpPr>
            <a:spLocks noGrp="1" noChangeArrowheads="1"/>
          </p:cNvSpPr>
          <p:nvPr>
            <p:ph type="title"/>
          </p:nvPr>
        </p:nvSpPr>
        <p:spPr/>
        <p:txBody>
          <a:bodyPr/>
          <a:lstStyle/>
          <a:p>
            <a:r>
              <a:rPr lang="fr-FR" altLang="fr-FR" dirty="0"/>
              <a:t>Tabagisme Chronique en Suisse</a:t>
            </a:r>
          </a:p>
        </p:txBody>
      </p:sp>
      <p:sp>
        <p:nvSpPr>
          <p:cNvPr id="274435" name="Rectangle 3"/>
          <p:cNvSpPr>
            <a:spLocks noGrp="1" noChangeArrowheads="1"/>
          </p:cNvSpPr>
          <p:nvPr>
            <p:ph type="body" idx="1"/>
          </p:nvPr>
        </p:nvSpPr>
        <p:spPr>
          <a:xfrm>
            <a:off x="685800" y="1700808"/>
            <a:ext cx="7772400" cy="4114800"/>
          </a:xfrm>
        </p:spPr>
        <p:txBody>
          <a:bodyPr/>
          <a:lstStyle/>
          <a:p>
            <a:r>
              <a:rPr lang="fr-CH" dirty="0"/>
              <a:t>Le taux le plus élevé de fumeurs se trouve parmi les hommes entre 25 et 34 ans (42%) et parmi les femmes entre 15 et 34 ans (30%). </a:t>
            </a:r>
          </a:p>
          <a:p>
            <a:r>
              <a:rPr lang="fr-CH" dirty="0"/>
              <a:t>De1992 et 2017, le pourcentage de fumeurs a reculé de 37% à 31% chez les hommes, mais il est resté stable chez les femmes. </a:t>
            </a:r>
          </a:p>
          <a:p>
            <a:r>
              <a:rPr lang="fr-CH" dirty="0"/>
              <a:t>La part des personnes fumant au moins 20 cigarettes par jour a été divisée par deux en 20 ans.</a:t>
            </a:r>
            <a:endParaRPr lang="fr-FR" altLang="fr-FR" sz="2800" dirty="0"/>
          </a:p>
        </p:txBody>
      </p:sp>
    </p:spTree>
    <p:extLst>
      <p:ext uri="{BB962C8B-B14F-4D97-AF65-F5344CB8AC3E}">
        <p14:creationId xmlns:p14="http://schemas.microsoft.com/office/powerpoint/2010/main" val="658096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443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7443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435" grpId="0" uiExpand="1" build="p"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4"/>
          <p:cNvSpPr>
            <a:spLocks noChangeArrowheads="1"/>
          </p:cNvSpPr>
          <p:nvPr/>
        </p:nvSpPr>
        <p:spPr bwMode="auto">
          <a:xfrm>
            <a:off x="339725" y="77788"/>
            <a:ext cx="8218488" cy="1008062"/>
          </a:xfrm>
          <a:prstGeom prst="rect">
            <a:avLst/>
          </a:prstGeom>
          <a:noFill/>
          <a:ln w="9525">
            <a:noFill/>
            <a:miter lim="800000"/>
            <a:headEnd/>
            <a:tailEnd/>
          </a:ln>
        </p:spPr>
        <p:txBody>
          <a:bodyPr anchor="ctr"/>
          <a:lstStyle/>
          <a:p>
            <a:pPr algn="ctr" eaLnBrk="0" hangingPunct="0"/>
            <a:r>
              <a:rPr lang="fr-FR" sz="4400">
                <a:solidFill>
                  <a:srgbClr val="FFFF00"/>
                </a:solidFill>
                <a:latin typeface="Times"/>
              </a:rPr>
              <a:t>Tabagisme</a:t>
            </a:r>
          </a:p>
        </p:txBody>
      </p:sp>
      <p:sp>
        <p:nvSpPr>
          <p:cNvPr id="70658" name="Text Box 5"/>
          <p:cNvSpPr txBox="1">
            <a:spLocks noChangeArrowheads="1"/>
          </p:cNvSpPr>
          <p:nvPr/>
        </p:nvSpPr>
        <p:spPr bwMode="auto">
          <a:xfrm>
            <a:off x="539750" y="6453188"/>
            <a:ext cx="6345238" cy="336550"/>
          </a:xfrm>
          <a:prstGeom prst="rect">
            <a:avLst/>
          </a:prstGeom>
          <a:noFill/>
          <a:ln w="9525">
            <a:noFill/>
            <a:miter lim="800000"/>
            <a:headEnd/>
            <a:tailEnd/>
          </a:ln>
        </p:spPr>
        <p:txBody>
          <a:bodyPr wrap="none">
            <a:spAutoFit/>
          </a:bodyPr>
          <a:lstStyle/>
          <a:p>
            <a:r>
              <a:rPr lang="fr-FR" sz="1200">
                <a:solidFill>
                  <a:schemeClr val="tx1"/>
                </a:solidFill>
                <a:latin typeface="Tahoma" pitchFamily="34" charset="0"/>
              </a:rPr>
              <a:t>Office fédéral de la statistique (OFS). </a:t>
            </a:r>
            <a:r>
              <a:rPr lang="en-US" sz="1200">
                <a:solidFill>
                  <a:schemeClr val="tx1"/>
                </a:solidFill>
                <a:latin typeface="Tahoma" pitchFamily="34" charset="0"/>
              </a:rPr>
              <a:t>Enquête suisse sur la santé 2002. www.bfs.admin.ch</a:t>
            </a:r>
            <a:r>
              <a:rPr lang="en-US" sz="1600">
                <a:solidFill>
                  <a:schemeClr val="bg1"/>
                </a:solidFill>
                <a:latin typeface="Arial" charset="0"/>
              </a:rPr>
              <a:t> </a:t>
            </a:r>
            <a:endParaRPr lang="fr-FR" sz="1600">
              <a:solidFill>
                <a:schemeClr val="bg1"/>
              </a:solidFill>
              <a:latin typeface="Arial" charset="0"/>
            </a:endParaRPr>
          </a:p>
        </p:txBody>
      </p:sp>
      <p:pic>
        <p:nvPicPr>
          <p:cNvPr id="70659" name="Picture 6"/>
          <p:cNvPicPr>
            <a:picLocks noChangeAspect="1" noChangeArrowheads="1"/>
          </p:cNvPicPr>
          <p:nvPr/>
        </p:nvPicPr>
        <p:blipFill>
          <a:blip r:embed="rId2" cstate="print"/>
          <a:srcRect l="34224" t="31258" r="15469" b="26727"/>
          <a:stretch>
            <a:fillRect/>
          </a:stretch>
        </p:blipFill>
        <p:spPr bwMode="auto">
          <a:xfrm>
            <a:off x="517525" y="1196975"/>
            <a:ext cx="8158163" cy="5110163"/>
          </a:xfrm>
          <a:prstGeom prst="rect">
            <a:avLst/>
          </a:prstGeom>
          <a:noFill/>
          <a:ln w="9525">
            <a:noFill/>
            <a:miter lim="800000"/>
            <a:headEnd/>
            <a:tailEnd/>
          </a:ln>
        </p:spPr>
      </p:pic>
    </p:spTree>
    <p:extLst>
      <p:ext uri="{BB962C8B-B14F-4D97-AF65-F5344CB8AC3E}">
        <p14:creationId xmlns:p14="http://schemas.microsoft.com/office/powerpoint/2010/main" val="2538728823"/>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4"/>
          <p:cNvSpPr>
            <a:spLocks noChangeArrowheads="1"/>
          </p:cNvSpPr>
          <p:nvPr/>
        </p:nvSpPr>
        <p:spPr bwMode="auto">
          <a:xfrm>
            <a:off x="339725" y="77788"/>
            <a:ext cx="8218488" cy="1008062"/>
          </a:xfrm>
          <a:prstGeom prst="rect">
            <a:avLst/>
          </a:prstGeom>
          <a:noFill/>
          <a:ln w="9525">
            <a:noFill/>
            <a:miter lim="800000"/>
            <a:headEnd/>
            <a:tailEnd/>
          </a:ln>
        </p:spPr>
        <p:txBody>
          <a:bodyPr anchor="ctr"/>
          <a:lstStyle/>
          <a:p>
            <a:pPr algn="ctr" eaLnBrk="0" hangingPunct="0"/>
            <a:r>
              <a:rPr lang="fr-FR" sz="4400">
                <a:solidFill>
                  <a:srgbClr val="FFFF00"/>
                </a:solidFill>
                <a:latin typeface="Times"/>
              </a:rPr>
              <a:t>Tabagisme</a:t>
            </a:r>
          </a:p>
        </p:txBody>
      </p:sp>
      <p:sp>
        <p:nvSpPr>
          <p:cNvPr id="70658" name="Text Box 5"/>
          <p:cNvSpPr txBox="1">
            <a:spLocks noChangeArrowheads="1"/>
          </p:cNvSpPr>
          <p:nvPr/>
        </p:nvSpPr>
        <p:spPr bwMode="auto">
          <a:xfrm>
            <a:off x="539750" y="6453188"/>
            <a:ext cx="6345238" cy="336550"/>
          </a:xfrm>
          <a:prstGeom prst="rect">
            <a:avLst/>
          </a:prstGeom>
          <a:noFill/>
          <a:ln w="9525">
            <a:noFill/>
            <a:miter lim="800000"/>
            <a:headEnd/>
            <a:tailEnd/>
          </a:ln>
        </p:spPr>
        <p:txBody>
          <a:bodyPr wrap="none">
            <a:spAutoFit/>
          </a:bodyPr>
          <a:lstStyle/>
          <a:p>
            <a:r>
              <a:rPr lang="fr-FR" sz="1200" dirty="0">
                <a:solidFill>
                  <a:schemeClr val="tx1"/>
                </a:solidFill>
                <a:latin typeface="Tahoma" pitchFamily="34" charset="0"/>
              </a:rPr>
              <a:t>Office fédéral de la statistique (OFS). </a:t>
            </a:r>
            <a:r>
              <a:rPr lang="en-US" sz="1200" dirty="0" err="1">
                <a:solidFill>
                  <a:schemeClr val="tx1"/>
                </a:solidFill>
                <a:latin typeface="Tahoma" pitchFamily="34" charset="0"/>
              </a:rPr>
              <a:t>Enquête</a:t>
            </a:r>
            <a:r>
              <a:rPr lang="en-US" sz="1200" dirty="0">
                <a:solidFill>
                  <a:schemeClr val="tx1"/>
                </a:solidFill>
                <a:latin typeface="Tahoma" pitchFamily="34" charset="0"/>
              </a:rPr>
              <a:t> </a:t>
            </a:r>
            <a:r>
              <a:rPr lang="en-US" sz="1200" dirty="0" err="1">
                <a:solidFill>
                  <a:schemeClr val="tx1"/>
                </a:solidFill>
                <a:latin typeface="Tahoma" pitchFamily="34" charset="0"/>
              </a:rPr>
              <a:t>suisse</a:t>
            </a:r>
            <a:r>
              <a:rPr lang="en-US" sz="1200" dirty="0">
                <a:solidFill>
                  <a:schemeClr val="tx1"/>
                </a:solidFill>
                <a:latin typeface="Tahoma" pitchFamily="34" charset="0"/>
              </a:rPr>
              <a:t> sur la santé 2017. </a:t>
            </a:r>
            <a:r>
              <a:rPr lang="en-US" sz="1200" dirty="0" err="1">
                <a:solidFill>
                  <a:schemeClr val="tx1"/>
                </a:solidFill>
                <a:latin typeface="Tahoma" pitchFamily="34" charset="0"/>
              </a:rPr>
              <a:t>www.bfs.admin.ch</a:t>
            </a:r>
            <a:r>
              <a:rPr lang="en-US" sz="1600" dirty="0">
                <a:solidFill>
                  <a:schemeClr val="bg1"/>
                </a:solidFill>
                <a:latin typeface="Arial" charset="0"/>
              </a:rPr>
              <a:t> </a:t>
            </a:r>
            <a:endParaRPr lang="fr-FR" sz="1600" dirty="0">
              <a:solidFill>
                <a:schemeClr val="bg1"/>
              </a:solidFill>
              <a:latin typeface="Arial" charset="0"/>
            </a:endParaRPr>
          </a:p>
        </p:txBody>
      </p:sp>
      <p:pic>
        <p:nvPicPr>
          <p:cNvPr id="2" name="Image 1">
            <a:extLst>
              <a:ext uri="{FF2B5EF4-FFF2-40B4-BE49-F238E27FC236}">
                <a16:creationId xmlns:a16="http://schemas.microsoft.com/office/drawing/2014/main" id="{EB39FE69-0FC3-8749-A0B5-3B7C34DE6023}"/>
              </a:ext>
            </a:extLst>
          </p:cNvPr>
          <p:cNvPicPr>
            <a:picLocks noChangeAspect="1"/>
          </p:cNvPicPr>
          <p:nvPr/>
        </p:nvPicPr>
        <p:blipFill>
          <a:blip r:embed="rId2"/>
          <a:stretch>
            <a:fillRect/>
          </a:stretch>
        </p:blipFill>
        <p:spPr>
          <a:xfrm>
            <a:off x="1907704" y="980728"/>
            <a:ext cx="4521200" cy="5140325"/>
          </a:xfrm>
          <a:prstGeom prst="rect">
            <a:avLst/>
          </a:prstGeom>
        </p:spPr>
      </p:pic>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4"/>
          <p:cNvSpPr>
            <a:spLocks noChangeArrowheads="1"/>
          </p:cNvSpPr>
          <p:nvPr/>
        </p:nvSpPr>
        <p:spPr bwMode="auto">
          <a:xfrm>
            <a:off x="339725" y="77788"/>
            <a:ext cx="8218488" cy="1008062"/>
          </a:xfrm>
          <a:prstGeom prst="rect">
            <a:avLst/>
          </a:prstGeom>
          <a:noFill/>
          <a:ln w="9525">
            <a:noFill/>
            <a:miter lim="800000"/>
            <a:headEnd/>
            <a:tailEnd/>
          </a:ln>
        </p:spPr>
        <p:txBody>
          <a:bodyPr anchor="ctr"/>
          <a:lstStyle/>
          <a:p>
            <a:pPr algn="ctr" eaLnBrk="0" hangingPunct="0"/>
            <a:r>
              <a:rPr lang="fr-FR" sz="4400">
                <a:solidFill>
                  <a:srgbClr val="FFFF00"/>
                </a:solidFill>
                <a:latin typeface="Times"/>
              </a:rPr>
              <a:t>Tabagisme</a:t>
            </a:r>
          </a:p>
        </p:txBody>
      </p:sp>
      <p:sp>
        <p:nvSpPr>
          <p:cNvPr id="70658" name="Text Box 5"/>
          <p:cNvSpPr txBox="1">
            <a:spLocks noChangeArrowheads="1"/>
          </p:cNvSpPr>
          <p:nvPr/>
        </p:nvSpPr>
        <p:spPr bwMode="auto">
          <a:xfrm>
            <a:off x="539750" y="6453188"/>
            <a:ext cx="6345238" cy="336550"/>
          </a:xfrm>
          <a:prstGeom prst="rect">
            <a:avLst/>
          </a:prstGeom>
          <a:noFill/>
          <a:ln w="9525">
            <a:noFill/>
            <a:miter lim="800000"/>
            <a:headEnd/>
            <a:tailEnd/>
          </a:ln>
        </p:spPr>
        <p:txBody>
          <a:bodyPr wrap="none">
            <a:spAutoFit/>
          </a:bodyPr>
          <a:lstStyle/>
          <a:p>
            <a:r>
              <a:rPr lang="fr-FR" sz="1200" dirty="0">
                <a:solidFill>
                  <a:schemeClr val="tx1"/>
                </a:solidFill>
                <a:latin typeface="Tahoma" pitchFamily="34" charset="0"/>
              </a:rPr>
              <a:t>Office fédéral de la statistique (OFS). </a:t>
            </a:r>
            <a:r>
              <a:rPr lang="en-US" sz="1200" dirty="0" err="1">
                <a:solidFill>
                  <a:schemeClr val="tx1"/>
                </a:solidFill>
                <a:latin typeface="Tahoma" pitchFamily="34" charset="0"/>
              </a:rPr>
              <a:t>Enquête</a:t>
            </a:r>
            <a:r>
              <a:rPr lang="en-US" sz="1200" dirty="0">
                <a:solidFill>
                  <a:schemeClr val="tx1"/>
                </a:solidFill>
                <a:latin typeface="Tahoma" pitchFamily="34" charset="0"/>
              </a:rPr>
              <a:t> </a:t>
            </a:r>
            <a:r>
              <a:rPr lang="en-US" sz="1200" dirty="0" err="1">
                <a:solidFill>
                  <a:schemeClr val="tx1"/>
                </a:solidFill>
                <a:latin typeface="Tahoma" pitchFamily="34" charset="0"/>
              </a:rPr>
              <a:t>suisse</a:t>
            </a:r>
            <a:r>
              <a:rPr lang="en-US" sz="1200" dirty="0">
                <a:solidFill>
                  <a:schemeClr val="tx1"/>
                </a:solidFill>
                <a:latin typeface="Tahoma" pitchFamily="34" charset="0"/>
              </a:rPr>
              <a:t> sur la santé 2017. </a:t>
            </a:r>
            <a:r>
              <a:rPr lang="en-US" sz="1200" dirty="0" err="1">
                <a:solidFill>
                  <a:schemeClr val="tx1"/>
                </a:solidFill>
                <a:latin typeface="Tahoma" pitchFamily="34" charset="0"/>
              </a:rPr>
              <a:t>www.bfs.admin.ch</a:t>
            </a:r>
            <a:r>
              <a:rPr lang="en-US" sz="1600" dirty="0">
                <a:solidFill>
                  <a:schemeClr val="bg1"/>
                </a:solidFill>
                <a:latin typeface="Arial" charset="0"/>
              </a:rPr>
              <a:t> </a:t>
            </a:r>
            <a:endParaRPr lang="fr-FR" sz="1600" dirty="0">
              <a:solidFill>
                <a:schemeClr val="bg1"/>
              </a:solidFill>
              <a:latin typeface="Arial" charset="0"/>
            </a:endParaRPr>
          </a:p>
        </p:txBody>
      </p:sp>
      <p:pic>
        <p:nvPicPr>
          <p:cNvPr id="3" name="Image 2">
            <a:extLst>
              <a:ext uri="{FF2B5EF4-FFF2-40B4-BE49-F238E27FC236}">
                <a16:creationId xmlns:a16="http://schemas.microsoft.com/office/drawing/2014/main" id="{66D4F638-8227-EF49-A3B1-72280F888F50}"/>
              </a:ext>
            </a:extLst>
          </p:cNvPr>
          <p:cNvPicPr>
            <a:picLocks noChangeAspect="1"/>
          </p:cNvPicPr>
          <p:nvPr/>
        </p:nvPicPr>
        <p:blipFill>
          <a:blip r:embed="rId2"/>
          <a:stretch>
            <a:fillRect/>
          </a:stretch>
        </p:blipFill>
        <p:spPr>
          <a:xfrm>
            <a:off x="508794" y="908720"/>
            <a:ext cx="7880350" cy="5449316"/>
          </a:xfrm>
          <a:prstGeom prst="rect">
            <a:avLst/>
          </a:prstGeom>
        </p:spPr>
      </p:pic>
    </p:spTree>
    <p:extLst>
      <p:ext uri="{BB962C8B-B14F-4D97-AF65-F5344CB8AC3E}">
        <p14:creationId xmlns:p14="http://schemas.microsoft.com/office/powerpoint/2010/main" val="876050575"/>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8657" name="Rectangle 2"/>
          <p:cNvSpPr>
            <a:spLocks noGrp="1" noChangeArrowheads="1"/>
          </p:cNvSpPr>
          <p:nvPr>
            <p:ph type="title"/>
          </p:nvPr>
        </p:nvSpPr>
        <p:spPr/>
        <p:txBody>
          <a:bodyPr/>
          <a:lstStyle/>
          <a:p>
            <a:r>
              <a:rPr lang="fr-FR" altLang="fr-FR" dirty="0"/>
              <a:t>Tabagisme Chronique</a:t>
            </a:r>
            <a:r>
              <a:rPr lang="fr-CH" altLang="fr-FR" dirty="0"/>
              <a:t> </a:t>
            </a:r>
            <a:r>
              <a:rPr lang="fr-FR" altLang="fr-FR" dirty="0"/>
              <a:t>: que faire</a:t>
            </a:r>
            <a:r>
              <a:rPr lang="fr-CH" altLang="fr-FR" dirty="0"/>
              <a:t> </a:t>
            </a:r>
            <a:r>
              <a:rPr lang="fr-FR" altLang="fr-FR" dirty="0"/>
              <a:t>?</a:t>
            </a:r>
          </a:p>
        </p:txBody>
      </p:sp>
      <p:sp>
        <p:nvSpPr>
          <p:cNvPr id="84995" name="Rectangle 3"/>
          <p:cNvSpPr>
            <a:spLocks noGrp="1" noChangeArrowheads="1"/>
          </p:cNvSpPr>
          <p:nvPr>
            <p:ph type="body" idx="1"/>
          </p:nvPr>
        </p:nvSpPr>
        <p:spPr>
          <a:xfrm>
            <a:off x="228600" y="1828800"/>
            <a:ext cx="8534400" cy="4114800"/>
          </a:xfrm>
        </p:spPr>
        <p:txBody>
          <a:bodyPr/>
          <a:lstStyle/>
          <a:p>
            <a:pPr>
              <a:lnSpc>
                <a:spcPct val="90000"/>
              </a:lnSpc>
            </a:pPr>
            <a:r>
              <a:rPr lang="fr-CH" altLang="fr-FR" sz="2800" dirty="0"/>
              <a:t>Arrêtez de fumer !</a:t>
            </a:r>
          </a:p>
          <a:p>
            <a:pPr>
              <a:lnSpc>
                <a:spcPct val="90000"/>
              </a:lnSpc>
            </a:pPr>
            <a:r>
              <a:rPr lang="fr-CH" altLang="fr-FR" sz="2800" dirty="0"/>
              <a:t>Ce n’est pas facile :</a:t>
            </a:r>
            <a:r>
              <a:rPr lang="fr-FR" altLang="fr-FR" sz="2800" dirty="0"/>
              <a:t> Faites-vous aider :</a:t>
            </a:r>
          </a:p>
          <a:p>
            <a:pPr lvl="1">
              <a:lnSpc>
                <a:spcPct val="90000"/>
              </a:lnSpc>
            </a:pPr>
            <a:r>
              <a:rPr lang="fr-FR" altLang="fr-FR" sz="2400" dirty="0"/>
              <a:t>Entourage.</a:t>
            </a:r>
          </a:p>
          <a:p>
            <a:pPr lvl="1">
              <a:lnSpc>
                <a:spcPct val="90000"/>
              </a:lnSpc>
            </a:pPr>
            <a:r>
              <a:rPr lang="fr-FR" altLang="fr-FR" sz="2400" dirty="0"/>
              <a:t>Médecin traitant.</a:t>
            </a:r>
          </a:p>
          <a:p>
            <a:pPr lvl="1">
              <a:lnSpc>
                <a:spcPct val="90000"/>
              </a:lnSpc>
            </a:pPr>
            <a:r>
              <a:rPr lang="fr-FR" altLang="fr-FR" sz="2400" dirty="0"/>
              <a:t>Médecin </a:t>
            </a:r>
            <a:r>
              <a:rPr lang="fr-FR" altLang="fr-FR" sz="2400" dirty="0" err="1"/>
              <a:t>tabacologue</a:t>
            </a:r>
            <a:r>
              <a:rPr lang="fr-FR" altLang="fr-FR" sz="2400" dirty="0"/>
              <a:t> spécialisé.</a:t>
            </a:r>
          </a:p>
          <a:p>
            <a:pPr lvl="1">
              <a:lnSpc>
                <a:spcPct val="90000"/>
              </a:lnSpc>
            </a:pPr>
            <a:r>
              <a:rPr lang="fr-FR" altLang="fr-FR" sz="2400" dirty="0"/>
              <a:t>Associations : CIPRET Valais</a:t>
            </a:r>
          </a:p>
          <a:p>
            <a:pPr lvl="1">
              <a:lnSpc>
                <a:spcPct val="90000"/>
              </a:lnSpc>
            </a:pPr>
            <a:endParaRPr lang="fr-CH" altLang="fr-FR" sz="2400" dirty="0"/>
          </a:p>
        </p:txBody>
      </p:sp>
    </p:spTree>
    <p:extLst>
      <p:ext uri="{BB962C8B-B14F-4D97-AF65-F5344CB8AC3E}">
        <p14:creationId xmlns:p14="http://schemas.microsoft.com/office/powerpoint/2010/main" val="711935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499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499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4995">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4995">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499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12C9BD00-E6AA-C042-B82B-49385E205830}"/>
              </a:ext>
            </a:extLst>
          </p:cNvPr>
          <p:cNvPicPr>
            <a:picLocks noChangeAspect="1"/>
          </p:cNvPicPr>
          <p:nvPr/>
        </p:nvPicPr>
        <p:blipFill>
          <a:blip r:embed="rId2"/>
          <a:stretch>
            <a:fillRect/>
          </a:stretch>
        </p:blipFill>
        <p:spPr>
          <a:xfrm>
            <a:off x="533400" y="1259174"/>
            <a:ext cx="8077200" cy="4402074"/>
          </a:xfrm>
          <a:prstGeom prst="rect">
            <a:avLst/>
          </a:prstGeom>
        </p:spPr>
      </p:pic>
    </p:spTree>
    <p:extLst>
      <p:ext uri="{BB962C8B-B14F-4D97-AF65-F5344CB8AC3E}">
        <p14:creationId xmlns:p14="http://schemas.microsoft.com/office/powerpoint/2010/main" val="17343585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8" name="Rectangle 2"/>
          <p:cNvSpPr>
            <a:spLocks noChangeArrowheads="1"/>
          </p:cNvSpPr>
          <p:nvPr/>
        </p:nvSpPr>
        <p:spPr bwMode="auto">
          <a:xfrm>
            <a:off x="685800" y="762000"/>
            <a:ext cx="7772400" cy="1143000"/>
          </a:xfrm>
          <a:prstGeom prst="rect">
            <a:avLst/>
          </a:prstGeom>
          <a:noFill/>
          <a:ln w="9525">
            <a:noFill/>
            <a:miter lim="800000"/>
            <a:headEnd/>
            <a:tailEnd/>
          </a:ln>
        </p:spPr>
        <p:txBody>
          <a:bodyPr lIns="92075" tIns="46038" rIns="92075" bIns="46038" anchor="ctr"/>
          <a:lstStyle/>
          <a:p>
            <a:pPr algn="ctr" eaLnBrk="0" hangingPunct="0"/>
            <a:r>
              <a:rPr lang="fr-FR" sz="3200">
                <a:solidFill>
                  <a:srgbClr val="FFFF00"/>
                </a:solidFill>
                <a:latin typeface="Times"/>
              </a:rPr>
              <a:t>INTER-HEART: Fumée et risque d’infarctus du myocarde</a:t>
            </a:r>
          </a:p>
        </p:txBody>
      </p:sp>
      <p:graphicFrame>
        <p:nvGraphicFramePr>
          <p:cNvPr id="185347" name="Object 3"/>
          <p:cNvGraphicFramePr>
            <a:graphicFrameLocks noChangeAspect="1"/>
          </p:cNvGraphicFramePr>
          <p:nvPr/>
        </p:nvGraphicFramePr>
        <p:xfrm>
          <a:off x="1042988" y="1989138"/>
          <a:ext cx="6985000" cy="3990975"/>
        </p:xfrm>
        <a:graphic>
          <a:graphicData uri="http://schemas.openxmlformats.org/presentationml/2006/ole">
            <mc:AlternateContent xmlns:mc="http://schemas.openxmlformats.org/markup-compatibility/2006">
              <mc:Choice xmlns:v="urn:schemas-microsoft-com:vml" Requires="v">
                <p:oleObj spid="_x0000_s185368" name="Graphique" r:id="rId4" imgW="6096000" imgH="4067323" progId="MSGraph.Chart.8">
                  <p:embed followColorScheme="full"/>
                </p:oleObj>
              </mc:Choice>
              <mc:Fallback>
                <p:oleObj name="Graphique" r:id="rId4" imgW="6096000" imgH="4067323" progId="MSGraph.Chart.8">
                  <p:embed followColorScheme="full"/>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2988" y="1989138"/>
                        <a:ext cx="6985000" cy="3990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ChangeArrowheads="1"/>
          </p:cNvSpPr>
          <p:nvPr/>
        </p:nvSpPr>
        <p:spPr bwMode="auto">
          <a:xfrm>
            <a:off x="395288" y="2133600"/>
            <a:ext cx="41275" cy="198438"/>
          </a:xfrm>
          <a:prstGeom prst="rect">
            <a:avLst/>
          </a:prstGeom>
          <a:noFill/>
          <a:ln w="9525">
            <a:noFill/>
            <a:miter lim="800000"/>
            <a:headEnd/>
            <a:tailEnd/>
          </a:ln>
        </p:spPr>
        <p:txBody>
          <a:bodyPr wrap="none" lIns="0" tIns="0" rIns="0" bIns="0">
            <a:spAutoFit/>
          </a:bodyPr>
          <a:lstStyle/>
          <a:p>
            <a:r>
              <a:rPr lang="fr-FR" sz="1300" b="1">
                <a:solidFill>
                  <a:srgbClr val="000000"/>
                </a:solidFill>
              </a:rPr>
              <a:t> </a:t>
            </a:r>
            <a:endParaRPr lang="fr-FR" sz="1600">
              <a:solidFill>
                <a:schemeClr val="tx1"/>
              </a:solidFill>
              <a:latin typeface="Arial" charset="0"/>
            </a:endParaRPr>
          </a:p>
        </p:txBody>
      </p:sp>
      <p:sp>
        <p:nvSpPr>
          <p:cNvPr id="305155" name="Rectangle 3"/>
          <p:cNvSpPr>
            <a:spLocks noChangeArrowheads="1"/>
          </p:cNvSpPr>
          <p:nvPr/>
        </p:nvSpPr>
        <p:spPr bwMode="auto">
          <a:xfrm>
            <a:off x="395288" y="2316163"/>
            <a:ext cx="41275" cy="198437"/>
          </a:xfrm>
          <a:prstGeom prst="rect">
            <a:avLst/>
          </a:prstGeom>
          <a:noFill/>
          <a:ln w="9525">
            <a:noFill/>
            <a:miter lim="800000"/>
            <a:headEnd/>
            <a:tailEnd/>
          </a:ln>
        </p:spPr>
        <p:txBody>
          <a:bodyPr wrap="none" lIns="0" tIns="0" rIns="0" bIns="0">
            <a:spAutoFit/>
          </a:bodyPr>
          <a:lstStyle/>
          <a:p>
            <a:r>
              <a:rPr lang="fr-FR" sz="1300" b="1">
                <a:solidFill>
                  <a:schemeClr val="tx1"/>
                </a:solidFill>
              </a:rPr>
              <a:t> </a:t>
            </a:r>
            <a:endParaRPr lang="fr-FR" sz="1600">
              <a:solidFill>
                <a:schemeClr val="tx1"/>
              </a:solidFill>
              <a:latin typeface="Arial" charset="0"/>
            </a:endParaRPr>
          </a:p>
        </p:txBody>
      </p:sp>
      <p:sp>
        <p:nvSpPr>
          <p:cNvPr id="305156" name="Rectangle 4"/>
          <p:cNvSpPr>
            <a:spLocks noChangeArrowheads="1"/>
          </p:cNvSpPr>
          <p:nvPr/>
        </p:nvSpPr>
        <p:spPr bwMode="auto">
          <a:xfrm>
            <a:off x="395288" y="2500313"/>
            <a:ext cx="41275" cy="198437"/>
          </a:xfrm>
          <a:prstGeom prst="rect">
            <a:avLst/>
          </a:prstGeom>
          <a:noFill/>
          <a:ln w="9525">
            <a:noFill/>
            <a:miter lim="800000"/>
            <a:headEnd/>
            <a:tailEnd/>
          </a:ln>
        </p:spPr>
        <p:txBody>
          <a:bodyPr wrap="none" lIns="0" tIns="0" rIns="0" bIns="0">
            <a:spAutoFit/>
          </a:bodyPr>
          <a:lstStyle/>
          <a:p>
            <a:r>
              <a:rPr lang="fr-FR" sz="1300" b="1">
                <a:solidFill>
                  <a:schemeClr val="tx1"/>
                </a:solidFill>
              </a:rPr>
              <a:t> </a:t>
            </a:r>
            <a:endParaRPr lang="fr-FR" sz="1600">
              <a:solidFill>
                <a:schemeClr val="tx1"/>
              </a:solidFill>
              <a:latin typeface="Arial" charset="0"/>
            </a:endParaRPr>
          </a:p>
        </p:txBody>
      </p:sp>
      <p:sp>
        <p:nvSpPr>
          <p:cNvPr id="305157" name="Rectangle 5"/>
          <p:cNvSpPr>
            <a:spLocks noChangeArrowheads="1"/>
          </p:cNvSpPr>
          <p:nvPr/>
        </p:nvSpPr>
        <p:spPr bwMode="auto">
          <a:xfrm>
            <a:off x="395288" y="2684463"/>
            <a:ext cx="41275" cy="198437"/>
          </a:xfrm>
          <a:prstGeom prst="rect">
            <a:avLst/>
          </a:prstGeom>
          <a:noFill/>
          <a:ln w="9525">
            <a:noFill/>
            <a:miter lim="800000"/>
            <a:headEnd/>
            <a:tailEnd/>
          </a:ln>
        </p:spPr>
        <p:txBody>
          <a:bodyPr wrap="none" lIns="0" tIns="0" rIns="0" bIns="0">
            <a:spAutoFit/>
          </a:bodyPr>
          <a:lstStyle/>
          <a:p>
            <a:r>
              <a:rPr lang="fr-FR" sz="1300" b="1">
                <a:solidFill>
                  <a:schemeClr val="tx1"/>
                </a:solidFill>
              </a:rPr>
              <a:t> </a:t>
            </a:r>
            <a:endParaRPr lang="fr-FR" sz="1600">
              <a:solidFill>
                <a:schemeClr val="tx1"/>
              </a:solidFill>
              <a:latin typeface="Arial" charset="0"/>
            </a:endParaRPr>
          </a:p>
        </p:txBody>
      </p:sp>
      <p:sp>
        <p:nvSpPr>
          <p:cNvPr id="305158" name="Rectangle 6"/>
          <p:cNvSpPr>
            <a:spLocks noChangeArrowheads="1"/>
          </p:cNvSpPr>
          <p:nvPr/>
        </p:nvSpPr>
        <p:spPr bwMode="auto">
          <a:xfrm>
            <a:off x="2141538" y="5314950"/>
            <a:ext cx="31750" cy="152400"/>
          </a:xfrm>
          <a:prstGeom prst="rect">
            <a:avLst/>
          </a:prstGeom>
          <a:noFill/>
          <a:ln w="9525">
            <a:noFill/>
            <a:miter lim="800000"/>
            <a:headEnd/>
            <a:tailEnd/>
          </a:ln>
        </p:spPr>
        <p:txBody>
          <a:bodyPr wrap="none" lIns="0" tIns="0" rIns="0" bIns="0">
            <a:spAutoFit/>
          </a:bodyPr>
          <a:lstStyle/>
          <a:p>
            <a:r>
              <a:rPr lang="fr-FR" sz="1000">
                <a:solidFill>
                  <a:schemeClr val="tx1"/>
                </a:solidFill>
              </a:rPr>
              <a:t> </a:t>
            </a:r>
            <a:endParaRPr lang="fr-FR" sz="1600">
              <a:solidFill>
                <a:schemeClr val="tx1"/>
              </a:solidFill>
              <a:latin typeface="Arial" charset="0"/>
            </a:endParaRPr>
          </a:p>
        </p:txBody>
      </p:sp>
      <p:sp>
        <p:nvSpPr>
          <p:cNvPr id="305159" name="Rectangle 7"/>
          <p:cNvSpPr>
            <a:spLocks noChangeArrowheads="1"/>
          </p:cNvSpPr>
          <p:nvPr/>
        </p:nvSpPr>
        <p:spPr bwMode="auto">
          <a:xfrm>
            <a:off x="2535238" y="5737225"/>
            <a:ext cx="42862" cy="152400"/>
          </a:xfrm>
          <a:prstGeom prst="rect">
            <a:avLst/>
          </a:prstGeom>
          <a:noFill/>
          <a:ln w="9525">
            <a:noFill/>
            <a:miter lim="800000"/>
            <a:headEnd/>
            <a:tailEnd/>
          </a:ln>
        </p:spPr>
        <p:txBody>
          <a:bodyPr wrap="none" lIns="0" tIns="0" rIns="0" bIns="0">
            <a:spAutoFit/>
          </a:bodyPr>
          <a:lstStyle/>
          <a:p>
            <a:r>
              <a:rPr lang="fr-FR" sz="1000">
                <a:solidFill>
                  <a:schemeClr val="tx1"/>
                </a:solidFill>
              </a:rPr>
              <a:t>-</a:t>
            </a:r>
            <a:endParaRPr lang="fr-FR" sz="1600">
              <a:solidFill>
                <a:schemeClr val="tx1"/>
              </a:solidFill>
              <a:latin typeface="Arial" charset="0"/>
            </a:endParaRPr>
          </a:p>
        </p:txBody>
      </p:sp>
      <p:sp>
        <p:nvSpPr>
          <p:cNvPr id="305160" name="Rectangle 8"/>
          <p:cNvSpPr>
            <a:spLocks noChangeArrowheads="1"/>
          </p:cNvSpPr>
          <p:nvPr/>
        </p:nvSpPr>
        <p:spPr bwMode="auto">
          <a:xfrm>
            <a:off x="2881313" y="5737225"/>
            <a:ext cx="31750" cy="152400"/>
          </a:xfrm>
          <a:prstGeom prst="rect">
            <a:avLst/>
          </a:prstGeom>
          <a:noFill/>
          <a:ln w="9525">
            <a:noFill/>
            <a:miter lim="800000"/>
            <a:headEnd/>
            <a:tailEnd/>
          </a:ln>
        </p:spPr>
        <p:txBody>
          <a:bodyPr wrap="none" lIns="0" tIns="0" rIns="0" bIns="0">
            <a:spAutoFit/>
          </a:bodyPr>
          <a:lstStyle/>
          <a:p>
            <a:r>
              <a:rPr lang="fr-FR" sz="1000">
                <a:solidFill>
                  <a:schemeClr val="tx1"/>
                </a:solidFill>
              </a:rPr>
              <a:t> </a:t>
            </a:r>
            <a:endParaRPr lang="fr-FR" sz="1600">
              <a:solidFill>
                <a:schemeClr val="tx1"/>
              </a:solidFill>
              <a:latin typeface="Arial" charset="0"/>
            </a:endParaRPr>
          </a:p>
        </p:txBody>
      </p:sp>
      <p:sp>
        <p:nvSpPr>
          <p:cNvPr id="305161" name="Rectangle 9"/>
          <p:cNvSpPr>
            <a:spLocks noChangeArrowheads="1"/>
          </p:cNvSpPr>
          <p:nvPr/>
        </p:nvSpPr>
        <p:spPr bwMode="auto">
          <a:xfrm>
            <a:off x="3006725" y="6021388"/>
            <a:ext cx="31750" cy="152400"/>
          </a:xfrm>
          <a:prstGeom prst="rect">
            <a:avLst/>
          </a:prstGeom>
          <a:noFill/>
          <a:ln w="9525">
            <a:noFill/>
            <a:miter lim="800000"/>
            <a:headEnd/>
            <a:tailEnd/>
          </a:ln>
        </p:spPr>
        <p:txBody>
          <a:bodyPr wrap="none" lIns="0" tIns="0" rIns="0" bIns="0">
            <a:spAutoFit/>
          </a:bodyPr>
          <a:lstStyle/>
          <a:p>
            <a:r>
              <a:rPr lang="fr-FR" sz="1000">
                <a:solidFill>
                  <a:schemeClr val="tx1"/>
                </a:solidFill>
              </a:rPr>
              <a:t> </a:t>
            </a:r>
            <a:endParaRPr lang="fr-FR" sz="1600">
              <a:solidFill>
                <a:schemeClr val="tx1"/>
              </a:solidFill>
              <a:latin typeface="Arial" charset="0"/>
            </a:endParaRPr>
          </a:p>
        </p:txBody>
      </p:sp>
      <p:sp>
        <p:nvSpPr>
          <p:cNvPr id="305162" name="Rectangle 10"/>
          <p:cNvSpPr>
            <a:spLocks noChangeArrowheads="1"/>
          </p:cNvSpPr>
          <p:nvPr/>
        </p:nvSpPr>
        <p:spPr bwMode="auto">
          <a:xfrm>
            <a:off x="254000" y="1593850"/>
            <a:ext cx="8634413" cy="649288"/>
          </a:xfrm>
          <a:prstGeom prst="rect">
            <a:avLst/>
          </a:prstGeom>
          <a:noFill/>
          <a:ln w="9525">
            <a:noFill/>
            <a:miter lim="800000"/>
            <a:headEnd/>
            <a:tailEnd/>
          </a:ln>
        </p:spPr>
        <p:txBody>
          <a:bodyPr/>
          <a:lstStyle/>
          <a:p>
            <a:pPr marL="342900" indent="-342900" eaLnBrk="0" hangingPunct="0">
              <a:spcBef>
                <a:spcPct val="20000"/>
              </a:spcBef>
              <a:buClr>
                <a:srgbClr val="FFFF00"/>
              </a:buClr>
            </a:pPr>
            <a:r>
              <a:rPr lang="fr-FR" sz="3200">
                <a:solidFill>
                  <a:schemeClr val="tx1"/>
                </a:solidFill>
                <a:latin typeface="Times"/>
              </a:rPr>
              <a:t>Modification de l’hygiène de vie : </a:t>
            </a:r>
          </a:p>
          <a:p>
            <a:pPr marL="342900" indent="-342900" eaLnBrk="0" hangingPunct="0">
              <a:spcBef>
                <a:spcPct val="20000"/>
              </a:spcBef>
              <a:buClr>
                <a:srgbClr val="FFFF00"/>
              </a:buClr>
            </a:pPr>
            <a:r>
              <a:rPr lang="fr-FR" sz="3200">
                <a:solidFill>
                  <a:schemeClr val="tx1"/>
                </a:solidFill>
                <a:latin typeface="Times"/>
              </a:rPr>
              <a:t>mise en œuvre par étapes</a:t>
            </a:r>
          </a:p>
        </p:txBody>
      </p:sp>
      <p:sp>
        <p:nvSpPr>
          <p:cNvPr id="303115" name="Text Box 11"/>
          <p:cNvSpPr txBox="1">
            <a:spLocks noChangeArrowheads="1"/>
          </p:cNvSpPr>
          <p:nvPr/>
        </p:nvSpPr>
        <p:spPr bwMode="auto">
          <a:xfrm>
            <a:off x="1619250" y="3068638"/>
            <a:ext cx="5905500" cy="2382837"/>
          </a:xfrm>
          <a:prstGeom prst="rect">
            <a:avLst/>
          </a:prstGeom>
          <a:noFill/>
          <a:ln w="9525">
            <a:noFill/>
            <a:miter lim="800000"/>
            <a:headEnd/>
            <a:tailEnd/>
          </a:ln>
        </p:spPr>
        <p:txBody>
          <a:bodyPr>
            <a:spAutoFit/>
          </a:bodyPr>
          <a:lstStyle/>
          <a:p>
            <a:pPr>
              <a:spcBef>
                <a:spcPct val="85000"/>
              </a:spcBef>
              <a:buFontTx/>
              <a:buChar char="•"/>
            </a:pPr>
            <a:r>
              <a:rPr lang="fr-FR" sz="3200" b="1" i="1">
                <a:solidFill>
                  <a:schemeClr val="tx1"/>
                </a:solidFill>
              </a:rPr>
              <a:t>Arrêt du tabac</a:t>
            </a:r>
          </a:p>
          <a:p>
            <a:pPr>
              <a:spcBef>
                <a:spcPct val="85000"/>
              </a:spcBef>
              <a:buFontTx/>
              <a:buChar char="•"/>
            </a:pPr>
            <a:r>
              <a:rPr lang="fr-FR" sz="3200" b="1" i="1">
                <a:solidFill>
                  <a:schemeClr val="tx1"/>
                </a:solidFill>
              </a:rPr>
              <a:t>Activité physique quotidienne</a:t>
            </a:r>
          </a:p>
          <a:p>
            <a:pPr>
              <a:spcBef>
                <a:spcPct val="85000"/>
              </a:spcBef>
              <a:buFontTx/>
              <a:buChar char="•"/>
            </a:pPr>
            <a:r>
              <a:rPr lang="fr-FR" sz="3200" b="1" i="1">
                <a:solidFill>
                  <a:schemeClr val="tx1"/>
                </a:solidFill>
              </a:rPr>
              <a:t>Adaptation de l’alimentation</a:t>
            </a:r>
          </a:p>
        </p:txBody>
      </p:sp>
      <p:sp>
        <p:nvSpPr>
          <p:cNvPr id="305164" name="Text Box 12"/>
          <p:cNvSpPr txBox="1">
            <a:spLocks noChangeArrowheads="1"/>
          </p:cNvSpPr>
          <p:nvPr/>
        </p:nvSpPr>
        <p:spPr bwMode="auto">
          <a:xfrm>
            <a:off x="179388" y="6007100"/>
            <a:ext cx="8820150" cy="517525"/>
          </a:xfrm>
          <a:prstGeom prst="rect">
            <a:avLst/>
          </a:prstGeom>
          <a:noFill/>
          <a:ln w="9525">
            <a:noFill/>
            <a:miter lim="800000"/>
            <a:headEnd/>
            <a:tailEnd/>
          </a:ln>
        </p:spPr>
        <p:txBody>
          <a:bodyPr>
            <a:spAutoFit/>
          </a:bodyPr>
          <a:lstStyle/>
          <a:p>
            <a:pPr>
              <a:spcBef>
                <a:spcPct val="50000"/>
              </a:spcBef>
            </a:pPr>
            <a:r>
              <a:rPr lang="fr-FR" sz="1400">
                <a:solidFill>
                  <a:schemeClr val="tx1"/>
                </a:solidFill>
                <a:latin typeface="Tahoma" pitchFamily="34" charset="0"/>
              </a:rPr>
              <a:t>Quelle :  Keller, U. Sekundärfolgen der Adipositas und Therapieansätze. Schweiz Med Forum 2002; 39(Sep):908-13. </a:t>
            </a:r>
            <a:r>
              <a:rPr lang="fr-CH" sz="1400">
                <a:solidFill>
                  <a:schemeClr val="tx1"/>
                </a:solidFill>
                <a:latin typeface="Tahoma" pitchFamily="34" charset="0"/>
              </a:rPr>
              <a:t>Fondation suisse de cardiologie</a:t>
            </a:r>
            <a:r>
              <a:rPr lang="fr-FR" sz="1400">
                <a:solidFill>
                  <a:schemeClr val="tx1"/>
                </a:solidFill>
                <a:latin typeface="Tahoma" pitchFamily="34" charset="0"/>
              </a:rPr>
              <a:t>, </a:t>
            </a:r>
            <a:r>
              <a:rPr lang="fr-FR" sz="1400">
                <a:solidFill>
                  <a:schemeClr val="tx1"/>
                </a:solidFill>
                <a:latin typeface="Tahoma" pitchFamily="34" charset="0"/>
                <a:hlinkClick r:id="rId3"/>
              </a:rPr>
              <a:t>www.swissheart.ch</a:t>
            </a:r>
            <a:r>
              <a:rPr lang="fr-FR" sz="1400">
                <a:solidFill>
                  <a:schemeClr val="tx1"/>
                </a:solidFill>
                <a:latin typeface="Tahoma" pitchFamily="34" charset="0"/>
              </a:rPr>
              <a:t>.</a:t>
            </a:r>
          </a:p>
        </p:txBody>
      </p:sp>
      <p:sp>
        <p:nvSpPr>
          <p:cNvPr id="305165" name="Rectangle 13"/>
          <p:cNvSpPr>
            <a:spLocks noChangeArrowheads="1"/>
          </p:cNvSpPr>
          <p:nvPr/>
        </p:nvSpPr>
        <p:spPr bwMode="auto">
          <a:xfrm>
            <a:off x="385763" y="260350"/>
            <a:ext cx="8218487" cy="1008063"/>
          </a:xfrm>
          <a:prstGeom prst="rect">
            <a:avLst/>
          </a:prstGeom>
          <a:noFill/>
          <a:ln w="9525">
            <a:noFill/>
            <a:miter lim="800000"/>
            <a:headEnd/>
            <a:tailEnd/>
          </a:ln>
        </p:spPr>
        <p:txBody>
          <a:bodyPr anchor="ctr"/>
          <a:lstStyle/>
          <a:p>
            <a:pPr algn="ctr" eaLnBrk="0" hangingPunct="0"/>
            <a:r>
              <a:rPr lang="fr-CH" sz="4400">
                <a:solidFill>
                  <a:srgbClr val="FFFF00"/>
                </a:solidFill>
                <a:latin typeface="Times"/>
              </a:rPr>
              <a:t>Mesures hygiéno-diététiques</a:t>
            </a:r>
            <a:endParaRPr lang="fr-FR" sz="4400">
              <a:solidFill>
                <a:srgbClr val="FFFF00"/>
              </a:solidFill>
              <a:latin typeface="Time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31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31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31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115" grpId="0" build="allAtOnce"/>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4"/>
          <p:cNvSpPr>
            <a:spLocks noChangeArrowheads="1"/>
          </p:cNvSpPr>
          <p:nvPr/>
        </p:nvSpPr>
        <p:spPr bwMode="auto">
          <a:xfrm>
            <a:off x="395288" y="2133600"/>
            <a:ext cx="41275" cy="198438"/>
          </a:xfrm>
          <a:prstGeom prst="rect">
            <a:avLst/>
          </a:prstGeom>
          <a:noFill/>
          <a:ln w="9525">
            <a:noFill/>
            <a:miter lim="800000"/>
            <a:headEnd/>
            <a:tailEnd/>
          </a:ln>
        </p:spPr>
        <p:txBody>
          <a:bodyPr wrap="none" lIns="0" tIns="0" rIns="0" bIns="0">
            <a:spAutoFit/>
          </a:bodyPr>
          <a:lstStyle/>
          <a:p>
            <a:r>
              <a:rPr lang="fr-FR" sz="1300" b="1">
                <a:solidFill>
                  <a:srgbClr val="000000"/>
                </a:solidFill>
              </a:rPr>
              <a:t> </a:t>
            </a:r>
            <a:endParaRPr lang="fr-FR" sz="1600">
              <a:solidFill>
                <a:schemeClr val="tx1"/>
              </a:solidFill>
              <a:latin typeface="Arial" charset="0"/>
            </a:endParaRPr>
          </a:p>
        </p:txBody>
      </p:sp>
      <p:sp>
        <p:nvSpPr>
          <p:cNvPr id="307203" name="Rectangle 5"/>
          <p:cNvSpPr>
            <a:spLocks noChangeArrowheads="1"/>
          </p:cNvSpPr>
          <p:nvPr/>
        </p:nvSpPr>
        <p:spPr bwMode="auto">
          <a:xfrm>
            <a:off x="395288" y="2316163"/>
            <a:ext cx="41275" cy="198437"/>
          </a:xfrm>
          <a:prstGeom prst="rect">
            <a:avLst/>
          </a:prstGeom>
          <a:noFill/>
          <a:ln w="9525">
            <a:noFill/>
            <a:miter lim="800000"/>
            <a:headEnd/>
            <a:tailEnd/>
          </a:ln>
        </p:spPr>
        <p:txBody>
          <a:bodyPr wrap="none" lIns="0" tIns="0" rIns="0" bIns="0">
            <a:spAutoFit/>
          </a:bodyPr>
          <a:lstStyle/>
          <a:p>
            <a:r>
              <a:rPr lang="fr-FR" sz="1300" b="1">
                <a:solidFill>
                  <a:schemeClr val="tx1"/>
                </a:solidFill>
              </a:rPr>
              <a:t> </a:t>
            </a:r>
            <a:endParaRPr lang="fr-FR" sz="1600">
              <a:solidFill>
                <a:schemeClr val="tx1"/>
              </a:solidFill>
              <a:latin typeface="Arial" charset="0"/>
            </a:endParaRPr>
          </a:p>
        </p:txBody>
      </p:sp>
      <p:sp>
        <p:nvSpPr>
          <p:cNvPr id="307204" name="Rectangle 7"/>
          <p:cNvSpPr>
            <a:spLocks noChangeArrowheads="1"/>
          </p:cNvSpPr>
          <p:nvPr/>
        </p:nvSpPr>
        <p:spPr bwMode="auto">
          <a:xfrm>
            <a:off x="395288" y="2684463"/>
            <a:ext cx="41275" cy="198437"/>
          </a:xfrm>
          <a:prstGeom prst="rect">
            <a:avLst/>
          </a:prstGeom>
          <a:noFill/>
          <a:ln w="9525">
            <a:noFill/>
            <a:miter lim="800000"/>
            <a:headEnd/>
            <a:tailEnd/>
          </a:ln>
        </p:spPr>
        <p:txBody>
          <a:bodyPr wrap="none" lIns="0" tIns="0" rIns="0" bIns="0">
            <a:spAutoFit/>
          </a:bodyPr>
          <a:lstStyle/>
          <a:p>
            <a:r>
              <a:rPr lang="fr-FR" sz="1300" b="1">
                <a:solidFill>
                  <a:schemeClr val="tx1"/>
                </a:solidFill>
              </a:rPr>
              <a:t> </a:t>
            </a:r>
            <a:endParaRPr lang="fr-FR" sz="1600">
              <a:solidFill>
                <a:schemeClr val="tx1"/>
              </a:solidFill>
              <a:latin typeface="Arial" charset="0"/>
            </a:endParaRPr>
          </a:p>
        </p:txBody>
      </p:sp>
      <p:sp>
        <p:nvSpPr>
          <p:cNvPr id="307205" name="Rectangle 11"/>
          <p:cNvSpPr>
            <a:spLocks noChangeArrowheads="1"/>
          </p:cNvSpPr>
          <p:nvPr/>
        </p:nvSpPr>
        <p:spPr bwMode="auto">
          <a:xfrm>
            <a:off x="3006725" y="6021388"/>
            <a:ext cx="31750" cy="152400"/>
          </a:xfrm>
          <a:prstGeom prst="rect">
            <a:avLst/>
          </a:prstGeom>
          <a:noFill/>
          <a:ln w="9525">
            <a:noFill/>
            <a:miter lim="800000"/>
            <a:headEnd/>
            <a:tailEnd/>
          </a:ln>
        </p:spPr>
        <p:txBody>
          <a:bodyPr wrap="none" lIns="0" tIns="0" rIns="0" bIns="0">
            <a:spAutoFit/>
          </a:bodyPr>
          <a:lstStyle/>
          <a:p>
            <a:r>
              <a:rPr lang="fr-FR" sz="1000">
                <a:solidFill>
                  <a:schemeClr val="tx1"/>
                </a:solidFill>
              </a:rPr>
              <a:t> </a:t>
            </a:r>
            <a:endParaRPr lang="fr-FR" sz="1600">
              <a:solidFill>
                <a:schemeClr val="tx1"/>
              </a:solidFill>
              <a:latin typeface="Arial" charset="0"/>
            </a:endParaRPr>
          </a:p>
        </p:txBody>
      </p:sp>
      <p:sp>
        <p:nvSpPr>
          <p:cNvPr id="307206" name="Text Box 14"/>
          <p:cNvSpPr txBox="1">
            <a:spLocks noChangeArrowheads="1"/>
          </p:cNvSpPr>
          <p:nvPr/>
        </p:nvSpPr>
        <p:spPr bwMode="auto">
          <a:xfrm>
            <a:off x="179388" y="6007100"/>
            <a:ext cx="8820150" cy="517525"/>
          </a:xfrm>
          <a:prstGeom prst="rect">
            <a:avLst/>
          </a:prstGeom>
          <a:noFill/>
          <a:ln w="9525">
            <a:noFill/>
            <a:miter lim="800000"/>
            <a:headEnd/>
            <a:tailEnd/>
          </a:ln>
        </p:spPr>
        <p:txBody>
          <a:bodyPr>
            <a:spAutoFit/>
          </a:bodyPr>
          <a:lstStyle/>
          <a:p>
            <a:pPr>
              <a:spcBef>
                <a:spcPct val="50000"/>
              </a:spcBef>
            </a:pPr>
            <a:r>
              <a:rPr lang="fr-FR" sz="1400">
                <a:solidFill>
                  <a:schemeClr val="tx1"/>
                </a:solidFill>
                <a:latin typeface="Tahoma" pitchFamily="34" charset="0"/>
              </a:rPr>
              <a:t>Quelle :  Keller, U. Sekundärfolgen der Adipositas und Therapieansätze. Schweiz Med Forum 2002; 39(Sep):908-13. </a:t>
            </a:r>
            <a:r>
              <a:rPr lang="fr-CH" sz="1400">
                <a:solidFill>
                  <a:schemeClr val="tx1"/>
                </a:solidFill>
                <a:latin typeface="Tahoma" pitchFamily="34" charset="0"/>
              </a:rPr>
              <a:t>Fondation suisse de cardiologie</a:t>
            </a:r>
            <a:r>
              <a:rPr lang="fr-FR" sz="1400">
                <a:solidFill>
                  <a:schemeClr val="tx1"/>
                </a:solidFill>
                <a:latin typeface="Tahoma" pitchFamily="34" charset="0"/>
              </a:rPr>
              <a:t>, </a:t>
            </a:r>
            <a:r>
              <a:rPr lang="fr-FR" sz="1400">
                <a:solidFill>
                  <a:schemeClr val="tx1"/>
                </a:solidFill>
                <a:latin typeface="Tahoma" pitchFamily="34" charset="0"/>
                <a:hlinkClick r:id="rId3"/>
              </a:rPr>
              <a:t>www.swissheart.ch</a:t>
            </a:r>
            <a:r>
              <a:rPr lang="fr-FR" sz="1400">
                <a:solidFill>
                  <a:schemeClr val="tx1"/>
                </a:solidFill>
                <a:latin typeface="Tahoma" pitchFamily="34" charset="0"/>
              </a:rPr>
              <a:t>.</a:t>
            </a:r>
          </a:p>
        </p:txBody>
      </p:sp>
      <p:sp>
        <p:nvSpPr>
          <p:cNvPr id="307207" name="Rectangle 15"/>
          <p:cNvSpPr>
            <a:spLocks noChangeArrowheads="1"/>
          </p:cNvSpPr>
          <p:nvPr/>
        </p:nvSpPr>
        <p:spPr bwMode="auto">
          <a:xfrm>
            <a:off x="385763" y="260350"/>
            <a:ext cx="8218487" cy="1008063"/>
          </a:xfrm>
          <a:prstGeom prst="rect">
            <a:avLst/>
          </a:prstGeom>
          <a:noFill/>
          <a:ln w="9525">
            <a:noFill/>
            <a:miter lim="800000"/>
            <a:headEnd/>
            <a:tailEnd/>
          </a:ln>
        </p:spPr>
        <p:txBody>
          <a:bodyPr anchor="ctr"/>
          <a:lstStyle/>
          <a:p>
            <a:pPr algn="ctr" eaLnBrk="0" hangingPunct="0"/>
            <a:r>
              <a:rPr lang="fr-CH" sz="4400">
                <a:solidFill>
                  <a:srgbClr val="FFFF00"/>
                </a:solidFill>
                <a:latin typeface="Times"/>
              </a:rPr>
              <a:t>Mesures hygiéno-diététiques</a:t>
            </a:r>
            <a:endParaRPr lang="fr-FR" sz="4400">
              <a:solidFill>
                <a:srgbClr val="FFFF00"/>
              </a:solidFill>
              <a:latin typeface="Times"/>
            </a:endParaRPr>
          </a:p>
        </p:txBody>
      </p:sp>
      <p:grpSp>
        <p:nvGrpSpPr>
          <p:cNvPr id="307208" name="Group 28"/>
          <p:cNvGrpSpPr>
            <a:grpSpLocks/>
          </p:cNvGrpSpPr>
          <p:nvPr/>
        </p:nvGrpSpPr>
        <p:grpSpPr bwMode="auto">
          <a:xfrm>
            <a:off x="1430338" y="1484313"/>
            <a:ext cx="6310312" cy="4392612"/>
            <a:chOff x="901" y="981"/>
            <a:chExt cx="3975" cy="2767"/>
          </a:xfrm>
        </p:grpSpPr>
        <p:sp>
          <p:nvSpPr>
            <p:cNvPr id="307209" name="Rectangle 8"/>
            <p:cNvSpPr>
              <a:spLocks noChangeArrowheads="1"/>
            </p:cNvSpPr>
            <p:nvPr/>
          </p:nvSpPr>
          <p:spPr bwMode="auto">
            <a:xfrm>
              <a:off x="1349" y="3348"/>
              <a:ext cx="20" cy="96"/>
            </a:xfrm>
            <a:prstGeom prst="rect">
              <a:avLst/>
            </a:prstGeom>
            <a:noFill/>
            <a:ln w="9525">
              <a:noFill/>
              <a:miter lim="800000"/>
              <a:headEnd/>
              <a:tailEnd/>
            </a:ln>
          </p:spPr>
          <p:txBody>
            <a:bodyPr wrap="none" lIns="0" tIns="0" rIns="0" bIns="0">
              <a:spAutoFit/>
            </a:bodyPr>
            <a:lstStyle/>
            <a:p>
              <a:r>
                <a:rPr lang="fr-FR" sz="1000">
                  <a:solidFill>
                    <a:schemeClr val="tx1"/>
                  </a:solidFill>
                </a:rPr>
                <a:t> </a:t>
              </a:r>
              <a:endParaRPr lang="fr-FR" sz="1600">
                <a:solidFill>
                  <a:schemeClr val="tx1"/>
                </a:solidFill>
                <a:latin typeface="Arial" charset="0"/>
              </a:endParaRPr>
            </a:p>
          </p:txBody>
        </p:sp>
        <p:sp>
          <p:nvSpPr>
            <p:cNvPr id="307210" name="Rectangle 9"/>
            <p:cNvSpPr>
              <a:spLocks noChangeArrowheads="1"/>
            </p:cNvSpPr>
            <p:nvPr/>
          </p:nvSpPr>
          <p:spPr bwMode="auto">
            <a:xfrm>
              <a:off x="1597" y="3614"/>
              <a:ext cx="27" cy="96"/>
            </a:xfrm>
            <a:prstGeom prst="rect">
              <a:avLst/>
            </a:prstGeom>
            <a:noFill/>
            <a:ln w="9525">
              <a:noFill/>
              <a:miter lim="800000"/>
              <a:headEnd/>
              <a:tailEnd/>
            </a:ln>
          </p:spPr>
          <p:txBody>
            <a:bodyPr wrap="none" lIns="0" tIns="0" rIns="0" bIns="0">
              <a:spAutoFit/>
            </a:bodyPr>
            <a:lstStyle/>
            <a:p>
              <a:r>
                <a:rPr lang="fr-FR" sz="1000">
                  <a:solidFill>
                    <a:schemeClr val="tx1"/>
                  </a:solidFill>
                </a:rPr>
                <a:t>-</a:t>
              </a:r>
              <a:endParaRPr lang="fr-FR" sz="1600">
                <a:solidFill>
                  <a:schemeClr val="tx1"/>
                </a:solidFill>
                <a:latin typeface="Arial" charset="0"/>
              </a:endParaRPr>
            </a:p>
          </p:txBody>
        </p:sp>
        <p:sp>
          <p:nvSpPr>
            <p:cNvPr id="307211" name="Rectangle 10"/>
            <p:cNvSpPr>
              <a:spLocks noChangeArrowheads="1"/>
            </p:cNvSpPr>
            <p:nvPr/>
          </p:nvSpPr>
          <p:spPr bwMode="auto">
            <a:xfrm>
              <a:off x="1815" y="3614"/>
              <a:ext cx="20" cy="96"/>
            </a:xfrm>
            <a:prstGeom prst="rect">
              <a:avLst/>
            </a:prstGeom>
            <a:noFill/>
            <a:ln w="9525">
              <a:noFill/>
              <a:miter lim="800000"/>
              <a:headEnd/>
              <a:tailEnd/>
            </a:ln>
          </p:spPr>
          <p:txBody>
            <a:bodyPr wrap="none" lIns="0" tIns="0" rIns="0" bIns="0">
              <a:spAutoFit/>
            </a:bodyPr>
            <a:lstStyle/>
            <a:p>
              <a:r>
                <a:rPr lang="fr-FR" sz="1000">
                  <a:solidFill>
                    <a:schemeClr val="tx1"/>
                  </a:solidFill>
                </a:rPr>
                <a:t> </a:t>
              </a:r>
              <a:endParaRPr lang="fr-FR" sz="1600">
                <a:solidFill>
                  <a:schemeClr val="tx1"/>
                </a:solidFill>
                <a:latin typeface="Arial" charset="0"/>
              </a:endParaRPr>
            </a:p>
          </p:txBody>
        </p:sp>
        <p:pic>
          <p:nvPicPr>
            <p:cNvPr id="307212" name="Picture 19"/>
            <p:cNvPicPr>
              <a:picLocks noChangeAspect="1" noChangeArrowheads="1"/>
            </p:cNvPicPr>
            <p:nvPr/>
          </p:nvPicPr>
          <p:blipFill>
            <a:blip r:embed="rId4" cstate="print"/>
            <a:srcRect/>
            <a:stretch>
              <a:fillRect/>
            </a:stretch>
          </p:blipFill>
          <p:spPr bwMode="auto">
            <a:xfrm>
              <a:off x="901" y="981"/>
              <a:ext cx="3974" cy="2767"/>
            </a:xfrm>
            <a:prstGeom prst="rect">
              <a:avLst/>
            </a:prstGeom>
            <a:noFill/>
            <a:ln w="9525">
              <a:noFill/>
              <a:miter lim="800000"/>
              <a:headEnd/>
              <a:tailEnd/>
            </a:ln>
          </p:spPr>
        </p:pic>
        <p:sp>
          <p:nvSpPr>
            <p:cNvPr id="307213" name="Text Box 20"/>
            <p:cNvSpPr txBox="1">
              <a:spLocks noChangeArrowheads="1"/>
            </p:cNvSpPr>
            <p:nvPr/>
          </p:nvSpPr>
          <p:spPr bwMode="auto">
            <a:xfrm>
              <a:off x="1251" y="1505"/>
              <a:ext cx="722" cy="326"/>
            </a:xfrm>
            <a:prstGeom prst="rect">
              <a:avLst/>
            </a:prstGeom>
            <a:solidFill>
              <a:schemeClr val="tx2"/>
            </a:solidFill>
            <a:ln w="12700">
              <a:noFill/>
              <a:miter lim="800000"/>
              <a:headEnd type="none" w="sm" len="sm"/>
              <a:tailEnd type="none" w="sm" len="sm"/>
            </a:ln>
          </p:spPr>
          <p:txBody>
            <a:bodyPr wrap="none">
              <a:spAutoFit/>
            </a:bodyPr>
            <a:lstStyle/>
            <a:p>
              <a:pPr eaLnBrk="0" hangingPunct="0"/>
              <a:r>
                <a:rPr lang="fr-CH" sz="1400" b="1" dirty="0">
                  <a:solidFill>
                    <a:schemeClr val="bg1"/>
                  </a:solidFill>
                </a:rPr>
                <a:t>Chaque jour</a:t>
              </a:r>
            </a:p>
            <a:p>
              <a:pPr eaLnBrk="0" hangingPunct="0"/>
              <a:r>
                <a:rPr lang="fr-CH" sz="1400" b="1" dirty="0">
                  <a:solidFill>
                    <a:schemeClr val="bg1"/>
                  </a:solidFill>
                </a:rPr>
                <a:t>modérément</a:t>
              </a:r>
              <a:endParaRPr lang="fr-FR" sz="1400" b="1" dirty="0">
                <a:solidFill>
                  <a:schemeClr val="bg1"/>
                </a:solidFill>
              </a:endParaRPr>
            </a:p>
          </p:txBody>
        </p:sp>
        <p:sp>
          <p:nvSpPr>
            <p:cNvPr id="307214" name="Text Box 21"/>
            <p:cNvSpPr txBox="1">
              <a:spLocks noChangeArrowheads="1"/>
            </p:cNvSpPr>
            <p:nvPr/>
          </p:nvSpPr>
          <p:spPr bwMode="auto">
            <a:xfrm>
              <a:off x="915" y="2558"/>
              <a:ext cx="857" cy="192"/>
            </a:xfrm>
            <a:prstGeom prst="rect">
              <a:avLst/>
            </a:prstGeom>
            <a:solidFill>
              <a:srgbClr val="CC9900"/>
            </a:solidFill>
            <a:ln w="12700">
              <a:noFill/>
              <a:miter lim="800000"/>
              <a:headEnd type="none" w="sm" len="sm"/>
              <a:tailEnd type="none" w="sm" len="sm"/>
            </a:ln>
          </p:spPr>
          <p:txBody>
            <a:bodyPr wrap="none">
              <a:spAutoFit/>
            </a:bodyPr>
            <a:lstStyle/>
            <a:p>
              <a:pPr eaLnBrk="0" hangingPunct="0"/>
              <a:r>
                <a:rPr lang="fr-CH" sz="1400" b="1">
                  <a:solidFill>
                    <a:schemeClr val="bg1"/>
                  </a:solidFill>
                </a:rPr>
                <a:t>A chaque repas</a:t>
              </a:r>
              <a:endParaRPr lang="fr-FR" sz="1400" b="1">
                <a:solidFill>
                  <a:schemeClr val="bg1"/>
                </a:solidFill>
              </a:endParaRPr>
            </a:p>
          </p:txBody>
        </p:sp>
        <p:sp>
          <p:nvSpPr>
            <p:cNvPr id="307215" name="Text Box 22"/>
            <p:cNvSpPr txBox="1">
              <a:spLocks noChangeArrowheads="1"/>
            </p:cNvSpPr>
            <p:nvPr/>
          </p:nvSpPr>
          <p:spPr bwMode="auto">
            <a:xfrm>
              <a:off x="1996" y="1015"/>
              <a:ext cx="1383" cy="192"/>
            </a:xfrm>
            <a:prstGeom prst="rect">
              <a:avLst/>
            </a:prstGeom>
            <a:solidFill>
              <a:srgbClr val="FF99CC"/>
            </a:solidFill>
            <a:ln w="12700">
              <a:noFill/>
              <a:miter lim="800000"/>
              <a:headEnd type="none" w="sm" len="sm"/>
              <a:tailEnd type="none" w="sm" len="sm"/>
            </a:ln>
          </p:spPr>
          <p:txBody>
            <a:bodyPr wrap="none">
              <a:spAutoFit/>
            </a:bodyPr>
            <a:lstStyle/>
            <a:p>
              <a:pPr eaLnBrk="0" hangingPunct="0"/>
              <a:r>
                <a:rPr lang="fr-CH" sz="1400" b="1">
                  <a:solidFill>
                    <a:schemeClr val="bg1"/>
                  </a:solidFill>
                </a:rPr>
                <a:t>Le plaisir avec parcimonie</a:t>
              </a:r>
              <a:endParaRPr lang="fr-FR" sz="1400" b="1">
                <a:solidFill>
                  <a:schemeClr val="bg1"/>
                </a:solidFill>
              </a:endParaRPr>
            </a:p>
          </p:txBody>
        </p:sp>
        <p:sp>
          <p:nvSpPr>
            <p:cNvPr id="307216" name="Text Box 23"/>
            <p:cNvSpPr txBox="1">
              <a:spLocks noChangeArrowheads="1"/>
            </p:cNvSpPr>
            <p:nvPr/>
          </p:nvSpPr>
          <p:spPr bwMode="auto">
            <a:xfrm>
              <a:off x="3470" y="1933"/>
              <a:ext cx="1396" cy="192"/>
            </a:xfrm>
            <a:prstGeom prst="rect">
              <a:avLst/>
            </a:prstGeom>
            <a:solidFill>
              <a:srgbClr val="996633"/>
            </a:solidFill>
            <a:ln w="12700">
              <a:noFill/>
              <a:miter lim="800000"/>
              <a:headEnd type="none" w="sm" len="sm"/>
              <a:tailEnd type="none" w="sm" len="sm"/>
            </a:ln>
          </p:spPr>
          <p:txBody>
            <a:bodyPr wrap="none">
              <a:spAutoFit/>
            </a:bodyPr>
            <a:lstStyle/>
            <a:p>
              <a:pPr eaLnBrk="0" hangingPunct="0"/>
              <a:r>
                <a:rPr lang="fr-CH" sz="1400" b="1">
                  <a:solidFill>
                    <a:schemeClr val="bg1"/>
                  </a:solidFill>
                </a:rPr>
                <a:t>Chaque jour suffisamment</a:t>
              </a:r>
              <a:endParaRPr lang="fr-FR" sz="1400" b="1">
                <a:solidFill>
                  <a:schemeClr val="bg1"/>
                </a:solidFill>
              </a:endParaRPr>
            </a:p>
          </p:txBody>
        </p:sp>
        <p:sp>
          <p:nvSpPr>
            <p:cNvPr id="307217" name="Text Box 24"/>
            <p:cNvSpPr txBox="1">
              <a:spLocks noChangeArrowheads="1"/>
            </p:cNvSpPr>
            <p:nvPr/>
          </p:nvSpPr>
          <p:spPr bwMode="auto">
            <a:xfrm>
              <a:off x="3742" y="2787"/>
              <a:ext cx="1134" cy="326"/>
            </a:xfrm>
            <a:prstGeom prst="rect">
              <a:avLst/>
            </a:prstGeom>
            <a:solidFill>
              <a:srgbClr val="99CC00"/>
            </a:solidFill>
            <a:ln w="12700">
              <a:noFill/>
              <a:miter lim="800000"/>
              <a:headEnd type="none" w="sm" len="sm"/>
              <a:tailEnd type="none" w="sm" len="sm"/>
            </a:ln>
          </p:spPr>
          <p:txBody>
            <a:bodyPr>
              <a:spAutoFit/>
            </a:bodyPr>
            <a:lstStyle/>
            <a:p>
              <a:pPr algn="ctr" eaLnBrk="0" hangingPunct="0"/>
              <a:r>
                <a:rPr lang="fr-CH" sz="1400" b="1">
                  <a:solidFill>
                    <a:schemeClr val="bg1"/>
                  </a:solidFill>
                </a:rPr>
                <a:t>5 par jour de couleur</a:t>
              </a:r>
            </a:p>
            <a:p>
              <a:pPr algn="ctr" eaLnBrk="0" hangingPunct="0"/>
              <a:r>
                <a:rPr lang="fr-CH" sz="1400" b="1">
                  <a:solidFill>
                    <a:schemeClr val="bg1"/>
                  </a:solidFill>
                </a:rPr>
                <a:t>différente</a:t>
              </a:r>
              <a:endParaRPr lang="fr-FR" sz="1400" b="1">
                <a:solidFill>
                  <a:schemeClr val="bg1"/>
                </a:solidFill>
              </a:endParaRPr>
            </a:p>
          </p:txBody>
        </p:sp>
        <p:sp>
          <p:nvSpPr>
            <p:cNvPr id="307218" name="Text Box 25"/>
            <p:cNvSpPr txBox="1">
              <a:spLocks noChangeArrowheads="1"/>
            </p:cNvSpPr>
            <p:nvPr/>
          </p:nvSpPr>
          <p:spPr bwMode="auto">
            <a:xfrm>
              <a:off x="3787" y="3195"/>
              <a:ext cx="1082" cy="326"/>
            </a:xfrm>
            <a:prstGeom prst="rect">
              <a:avLst/>
            </a:prstGeom>
            <a:solidFill>
              <a:schemeClr val="folHlink"/>
            </a:solidFill>
            <a:ln w="12700">
              <a:noFill/>
              <a:miter lim="800000"/>
              <a:headEnd type="none" w="sm" len="sm"/>
              <a:tailEnd type="none" w="sm" len="sm"/>
            </a:ln>
          </p:spPr>
          <p:txBody>
            <a:bodyPr wrap="none">
              <a:spAutoFit/>
            </a:bodyPr>
            <a:lstStyle/>
            <a:p>
              <a:pPr algn="ctr" eaLnBrk="0" hangingPunct="0"/>
              <a:r>
                <a:rPr lang="fr-CH" sz="1400" b="1">
                  <a:solidFill>
                    <a:schemeClr val="bg1"/>
                  </a:solidFill>
                </a:rPr>
                <a:t>Abondamment dans</a:t>
              </a:r>
            </a:p>
            <a:p>
              <a:pPr algn="ctr" eaLnBrk="0" hangingPunct="0"/>
              <a:r>
                <a:rPr lang="fr-CH" sz="1400" b="1">
                  <a:solidFill>
                    <a:schemeClr val="bg1"/>
                  </a:solidFill>
                </a:rPr>
                <a:t>La journée</a:t>
              </a:r>
              <a:endParaRPr lang="fr-FR" sz="1400" b="1">
                <a:solidFill>
                  <a:schemeClr val="bg1"/>
                </a:solidFill>
              </a:endParaRPr>
            </a:p>
          </p:txBody>
        </p:sp>
      </p:gr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9441" name="Rectangle 2"/>
          <p:cNvSpPr>
            <a:spLocks noGrp="1" noChangeArrowheads="1"/>
          </p:cNvSpPr>
          <p:nvPr>
            <p:ph type="title"/>
          </p:nvPr>
        </p:nvSpPr>
        <p:spPr/>
        <p:txBody>
          <a:bodyPr/>
          <a:lstStyle/>
          <a:p>
            <a:r>
              <a:rPr lang="fr-FR" altLang="fr-FR"/>
              <a:t>L’hypertension artérielle</a:t>
            </a:r>
          </a:p>
        </p:txBody>
      </p:sp>
      <p:sp>
        <p:nvSpPr>
          <p:cNvPr id="207883" name="Rectangle 11"/>
          <p:cNvSpPr>
            <a:spLocks noGrp="1" noChangeArrowheads="1"/>
          </p:cNvSpPr>
          <p:nvPr>
            <p:ph type="body" idx="1"/>
          </p:nvPr>
        </p:nvSpPr>
        <p:spPr>
          <a:xfrm>
            <a:off x="685800" y="1844824"/>
            <a:ext cx="7772400" cy="4114800"/>
          </a:xfrm>
        </p:spPr>
        <p:txBody>
          <a:bodyPr lIns="92075" tIns="46038" rIns="92075" bIns="46038"/>
          <a:lstStyle/>
          <a:p>
            <a:pPr>
              <a:lnSpc>
                <a:spcPct val="90000"/>
              </a:lnSpc>
            </a:pPr>
            <a:r>
              <a:rPr lang="fr-CH" dirty="0"/>
              <a:t>Pression régnant dans les artères :</a:t>
            </a:r>
          </a:p>
          <a:p>
            <a:pPr lvl="1">
              <a:lnSpc>
                <a:spcPct val="90000"/>
              </a:lnSpc>
            </a:pPr>
            <a:r>
              <a:rPr lang="fr-CH" dirty="0"/>
              <a:t>Pression systolique</a:t>
            </a:r>
          </a:p>
          <a:p>
            <a:pPr lvl="1">
              <a:lnSpc>
                <a:spcPct val="90000"/>
              </a:lnSpc>
            </a:pPr>
            <a:r>
              <a:rPr lang="fr-CH" dirty="0"/>
              <a:t>Pression diastolique</a:t>
            </a:r>
          </a:p>
          <a:p>
            <a:pPr lvl="1">
              <a:lnSpc>
                <a:spcPct val="90000"/>
              </a:lnSpc>
            </a:pPr>
            <a:endParaRPr lang="fr-CH" dirty="0"/>
          </a:p>
          <a:p>
            <a:pPr lvl="1">
              <a:lnSpc>
                <a:spcPct val="90000"/>
              </a:lnSpc>
            </a:pPr>
            <a:endParaRPr lang="fr-CH" dirty="0"/>
          </a:p>
          <a:p>
            <a:pPr lvl="1">
              <a:lnSpc>
                <a:spcPct val="90000"/>
              </a:lnSpc>
            </a:pPr>
            <a:endParaRPr lang="fr-CH" dirty="0"/>
          </a:p>
          <a:p>
            <a:pPr lvl="1">
              <a:lnSpc>
                <a:spcPct val="90000"/>
              </a:lnSpc>
            </a:pPr>
            <a:endParaRPr lang="fr-CH" dirty="0"/>
          </a:p>
          <a:p>
            <a:pPr>
              <a:lnSpc>
                <a:spcPct val="90000"/>
              </a:lnSpc>
            </a:pPr>
            <a:r>
              <a:rPr lang="fr-CH" dirty="0"/>
              <a:t>Normale : moins de 140/90 mm Hg</a:t>
            </a:r>
            <a:endParaRPr lang="fr-FR" dirty="0"/>
          </a:p>
        </p:txBody>
      </p:sp>
      <p:pic>
        <p:nvPicPr>
          <p:cNvPr id="189443" name="Picture 12" descr="Pression systolique et diastolique"/>
          <p:cNvPicPr>
            <a:picLocks noChangeAspect="1" noChangeArrowheads="1"/>
          </p:cNvPicPr>
          <p:nvPr/>
        </p:nvPicPr>
        <p:blipFill>
          <a:blip r:embed="rId2" cstate="print"/>
          <a:srcRect/>
          <a:stretch>
            <a:fillRect/>
          </a:stretch>
        </p:blipFill>
        <p:spPr bwMode="auto">
          <a:xfrm>
            <a:off x="2185988" y="3324200"/>
            <a:ext cx="4762500" cy="1905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788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788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788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788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88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52E6CBB9-7B45-A346-8677-8288A3A2A3A9}"/>
              </a:ext>
            </a:extLst>
          </p:cNvPr>
          <p:cNvPicPr>
            <a:picLocks noChangeAspect="1"/>
          </p:cNvPicPr>
          <p:nvPr/>
        </p:nvPicPr>
        <p:blipFill>
          <a:blip r:embed="rId2"/>
          <a:stretch>
            <a:fillRect/>
          </a:stretch>
        </p:blipFill>
        <p:spPr>
          <a:xfrm>
            <a:off x="269240" y="176784"/>
            <a:ext cx="8605520" cy="6504432"/>
          </a:xfrm>
          <a:prstGeom prst="rect">
            <a:avLst/>
          </a:prstGeom>
        </p:spPr>
      </p:pic>
    </p:spTree>
    <p:extLst>
      <p:ext uri="{BB962C8B-B14F-4D97-AF65-F5344CB8AC3E}">
        <p14:creationId xmlns:p14="http://schemas.microsoft.com/office/powerpoint/2010/main" val="35747272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2"/>
          <p:cNvSpPr>
            <a:spLocks noGrp="1" noChangeArrowheads="1"/>
          </p:cNvSpPr>
          <p:nvPr>
            <p:ph type="title"/>
          </p:nvPr>
        </p:nvSpPr>
        <p:spPr/>
        <p:txBody>
          <a:bodyPr/>
          <a:lstStyle/>
          <a:p>
            <a:r>
              <a:rPr lang="fr-CH"/>
              <a:t>Variations de la TA</a:t>
            </a:r>
            <a:endParaRPr lang="fr-FR"/>
          </a:p>
        </p:txBody>
      </p:sp>
      <p:pic>
        <p:nvPicPr>
          <p:cNvPr id="190466" name="Picture 3" descr="Variations de la TA la journée"/>
          <p:cNvPicPr>
            <a:picLocks noChangeAspect="1" noChangeArrowheads="1"/>
          </p:cNvPicPr>
          <p:nvPr/>
        </p:nvPicPr>
        <p:blipFill>
          <a:blip r:embed="rId3" cstate="print"/>
          <a:srcRect/>
          <a:stretch>
            <a:fillRect/>
          </a:stretch>
        </p:blipFill>
        <p:spPr bwMode="auto">
          <a:xfrm>
            <a:off x="1331913" y="2143125"/>
            <a:ext cx="6411912" cy="4392613"/>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2513" name="Rectangle 2"/>
          <p:cNvSpPr>
            <a:spLocks noGrp="1" noChangeArrowheads="1"/>
          </p:cNvSpPr>
          <p:nvPr>
            <p:ph type="title"/>
          </p:nvPr>
        </p:nvSpPr>
        <p:spPr/>
        <p:txBody>
          <a:bodyPr/>
          <a:lstStyle/>
          <a:p>
            <a:r>
              <a:rPr lang="fr-FR" altLang="fr-FR"/>
              <a:t>L’hypertension artérielle</a:t>
            </a:r>
          </a:p>
        </p:txBody>
      </p:sp>
      <p:sp>
        <p:nvSpPr>
          <p:cNvPr id="192514" name="Rectangle 3"/>
          <p:cNvSpPr>
            <a:spLocks noGrp="1" noChangeArrowheads="1"/>
          </p:cNvSpPr>
          <p:nvPr>
            <p:ph type="body" sz="half" idx="1"/>
          </p:nvPr>
        </p:nvSpPr>
        <p:spPr/>
        <p:txBody>
          <a:bodyPr/>
          <a:lstStyle/>
          <a:p>
            <a:r>
              <a:rPr lang="fr-FR" altLang="fr-FR" sz="2800"/>
              <a:t>On distingue plusieurs degrés de gravité en fonction des valeurs de la pression artérielle.</a:t>
            </a:r>
          </a:p>
        </p:txBody>
      </p:sp>
      <p:pic>
        <p:nvPicPr>
          <p:cNvPr id="192515" name="Picture 4"/>
          <p:cNvPicPr>
            <a:picLocks noGrp="1" noChangeAspect="1" noChangeArrowheads="1"/>
          </p:cNvPicPr>
          <p:nvPr>
            <p:ph type="clipArt" sz="half" idx="2"/>
          </p:nvPr>
        </p:nvPicPr>
        <p:blipFill>
          <a:blip r:embed="rId2" cstate="print"/>
          <a:srcRect/>
          <a:stretch>
            <a:fillRect/>
          </a:stretch>
        </p:blipFill>
        <p:spPr>
          <a:xfrm>
            <a:off x="5029200" y="1981200"/>
            <a:ext cx="3379788" cy="4608513"/>
          </a:xfrm>
        </p:spPr>
      </p:pic>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6BE54441-A085-E442-9D14-5BD90342C136}"/>
              </a:ext>
            </a:extLst>
          </p:cNvPr>
          <p:cNvPicPr>
            <a:picLocks noChangeAspect="1"/>
          </p:cNvPicPr>
          <p:nvPr/>
        </p:nvPicPr>
        <p:blipFill>
          <a:blip r:embed="rId2"/>
          <a:stretch>
            <a:fillRect/>
          </a:stretch>
        </p:blipFill>
        <p:spPr>
          <a:xfrm>
            <a:off x="200025" y="274320"/>
            <a:ext cx="8743950" cy="6309360"/>
          </a:xfrm>
          <a:prstGeom prst="rect">
            <a:avLst/>
          </a:prstGeom>
        </p:spPr>
      </p:pic>
    </p:spTree>
    <p:extLst>
      <p:ext uri="{BB962C8B-B14F-4D97-AF65-F5344CB8AC3E}">
        <p14:creationId xmlns:p14="http://schemas.microsoft.com/office/powerpoint/2010/main" val="10587089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2" name="Rectangle 4"/>
          <p:cNvSpPr>
            <a:spLocks noChangeArrowheads="1"/>
          </p:cNvSpPr>
          <p:nvPr/>
        </p:nvSpPr>
        <p:spPr bwMode="auto">
          <a:xfrm>
            <a:off x="339725" y="509588"/>
            <a:ext cx="8218488" cy="10080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r>
              <a:rPr lang="fr-CH" sz="4400" dirty="0">
                <a:solidFill>
                  <a:srgbClr val="FFFF00"/>
                </a:solidFill>
              </a:rPr>
              <a:t>Définition de  l’HTA au cabinet médical</a:t>
            </a:r>
            <a:endParaRPr lang="fr-FR" sz="4400" dirty="0">
              <a:solidFill>
                <a:srgbClr val="FFFF00"/>
              </a:solidFill>
            </a:endParaRPr>
          </a:p>
        </p:txBody>
      </p:sp>
      <p:graphicFrame>
        <p:nvGraphicFramePr>
          <p:cNvPr id="181306" name="Group 58"/>
          <p:cNvGraphicFramePr>
            <a:graphicFrameLocks noGrp="1"/>
          </p:cNvGraphicFramePr>
          <p:nvPr>
            <p:extLst>
              <p:ext uri="{D42A27DB-BD31-4B8C-83A1-F6EECF244321}">
                <p14:modId xmlns:p14="http://schemas.microsoft.com/office/powerpoint/2010/main" val="3502378962"/>
              </p:ext>
            </p:extLst>
          </p:nvPr>
        </p:nvGraphicFramePr>
        <p:xfrm>
          <a:off x="395536" y="2564904"/>
          <a:ext cx="8391525" cy="2060448"/>
        </p:xfrm>
        <a:graphic>
          <a:graphicData uri="http://schemas.openxmlformats.org/drawingml/2006/table">
            <a:tbl>
              <a:tblPr/>
              <a:tblGrid>
                <a:gridCol w="4286250">
                  <a:extLst>
                    <a:ext uri="{9D8B030D-6E8A-4147-A177-3AD203B41FA5}">
                      <a16:colId xmlns:a16="http://schemas.microsoft.com/office/drawing/2014/main" val="20000"/>
                    </a:ext>
                  </a:extLst>
                </a:gridCol>
                <a:gridCol w="2016125">
                  <a:extLst>
                    <a:ext uri="{9D8B030D-6E8A-4147-A177-3AD203B41FA5}">
                      <a16:colId xmlns:a16="http://schemas.microsoft.com/office/drawing/2014/main" val="20001"/>
                    </a:ext>
                  </a:extLst>
                </a:gridCol>
                <a:gridCol w="2089150">
                  <a:extLst>
                    <a:ext uri="{9D8B030D-6E8A-4147-A177-3AD203B41FA5}">
                      <a16:colId xmlns:a16="http://schemas.microsoft.com/office/drawing/2014/main" val="20002"/>
                    </a:ext>
                  </a:extLst>
                </a:gridCol>
              </a:tblGrid>
              <a:tr h="434605">
                <a:tc>
                  <a:txBody>
                    <a:bodyPr/>
                    <a:lstStyle/>
                    <a:p>
                      <a:pPr marL="0"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fr-CH" sz="2800" b="0" i="0" u="none" strike="noStrike" cap="none" normalizeH="0" baseline="0" dirty="0">
                          <a:ln>
                            <a:noFill/>
                          </a:ln>
                          <a:solidFill>
                            <a:schemeClr val="tx1"/>
                          </a:solidFill>
                          <a:effectLst/>
                          <a:latin typeface="Times New Roman" charset="0"/>
                          <a:ea typeface="ＭＳ Ｐゴシック" charset="0"/>
                        </a:rPr>
                        <a:t>Méthode</a:t>
                      </a:r>
                      <a:endParaRPr kumimoji="0" lang="fr-FR" sz="2800" b="0" i="0" u="none" strike="noStrike" cap="none" normalizeH="0" baseline="0" dirty="0">
                        <a:ln>
                          <a:noFill/>
                        </a:ln>
                        <a:solidFill>
                          <a:schemeClr val="tx1"/>
                        </a:solidFill>
                        <a:effectLst/>
                        <a:latin typeface="Times New Roman" charset="0"/>
                        <a:ea typeface="ＭＳ Ｐゴシック" charset="0"/>
                      </a:endParaRPr>
                    </a:p>
                  </a:txBody>
                  <a:tcPr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6699"/>
                    </a:solidFill>
                  </a:tcPr>
                </a:tc>
                <a:tc>
                  <a:txBody>
                    <a:bodyPr/>
                    <a:lstStyle/>
                    <a:p>
                      <a:pPr marL="0"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fr-CH" sz="2800" b="0" i="0" u="none" strike="noStrike" cap="none" normalizeH="0" baseline="0" dirty="0">
                          <a:ln>
                            <a:noFill/>
                          </a:ln>
                          <a:solidFill>
                            <a:schemeClr val="tx1"/>
                          </a:solidFill>
                          <a:effectLst/>
                          <a:latin typeface="Times New Roman" charset="0"/>
                          <a:ea typeface="ＭＳ Ｐゴシック" charset="0"/>
                        </a:rPr>
                        <a:t>Systolique</a:t>
                      </a:r>
                      <a:endParaRPr kumimoji="0" lang="fr-FR" sz="2800" b="0" i="0" u="none" strike="noStrike" cap="none" normalizeH="0" baseline="0" dirty="0">
                        <a:ln>
                          <a:noFill/>
                        </a:ln>
                        <a:solidFill>
                          <a:schemeClr val="tx1"/>
                        </a:solidFill>
                        <a:effectLst/>
                        <a:latin typeface="Times New Roman" charset="0"/>
                        <a:ea typeface="ＭＳ Ｐゴシック" charset="0"/>
                      </a:endParaRP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6699"/>
                    </a:solidFill>
                  </a:tcPr>
                </a:tc>
                <a:tc>
                  <a:txBody>
                    <a:bodyPr/>
                    <a:lstStyle/>
                    <a:p>
                      <a:pPr marL="0"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fr-CH" sz="2800" b="0" i="0" u="none" strike="noStrike" cap="none" normalizeH="0" baseline="0">
                          <a:ln>
                            <a:noFill/>
                          </a:ln>
                          <a:solidFill>
                            <a:schemeClr val="tx1"/>
                          </a:solidFill>
                          <a:effectLst/>
                          <a:latin typeface="Times New Roman" charset="0"/>
                          <a:ea typeface="ＭＳ Ｐゴシック" charset="0"/>
                        </a:rPr>
                        <a:t>Diastolique</a:t>
                      </a:r>
                      <a:endParaRPr kumimoji="0" lang="fr-FR" sz="2800" b="0" i="0" u="none" strike="noStrike" cap="none" normalizeH="0" baseline="0">
                        <a:ln>
                          <a:noFill/>
                        </a:ln>
                        <a:solidFill>
                          <a:schemeClr val="tx1"/>
                        </a:solidFill>
                        <a:effectLst/>
                        <a:latin typeface="Times New Roman" charset="0"/>
                        <a:ea typeface="ＭＳ Ｐゴシック" charset="0"/>
                      </a:endParaRPr>
                    </a:p>
                  </a:txBody>
                  <a:tcPr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6699"/>
                    </a:solidFill>
                  </a:tcPr>
                </a:tc>
                <a:extLst>
                  <a:ext uri="{0D108BD9-81ED-4DB2-BD59-A6C34878D82A}">
                    <a16:rowId xmlns:a16="http://schemas.microsoft.com/office/drawing/2014/main" val="10000"/>
                  </a:ext>
                </a:extLst>
              </a:tr>
              <a:tr h="1293588">
                <a:tc>
                  <a:txBody>
                    <a:bodyPr/>
                    <a:lstStyle/>
                    <a:p>
                      <a:pPr marL="0"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fr-CH" sz="2800" b="0" i="0" u="none" strike="noStrike" cap="none" normalizeH="0" baseline="0" dirty="0">
                          <a:ln>
                            <a:noFill/>
                          </a:ln>
                          <a:solidFill>
                            <a:schemeClr val="tx1"/>
                          </a:solidFill>
                          <a:effectLst/>
                          <a:latin typeface="Times New Roman" charset="0"/>
                          <a:ea typeface="ＭＳ Ｐゴシック" charset="0"/>
                        </a:rPr>
                        <a:t>Cabinet ou hôpital</a:t>
                      </a:r>
                    </a:p>
                    <a:p>
                      <a:pPr marL="0"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fr-CH" sz="2800" b="0" i="0" u="none" strike="noStrike" cap="none" normalizeH="0" baseline="0" dirty="0">
                          <a:ln>
                            <a:noFill/>
                          </a:ln>
                          <a:solidFill>
                            <a:schemeClr val="tx1"/>
                          </a:solidFill>
                          <a:effectLst/>
                          <a:latin typeface="Times New Roman" charset="0"/>
                          <a:ea typeface="ＭＳ Ｐゴシック" charset="0"/>
                        </a:rPr>
                        <a:t>Personne âgée &gt; 80 ans</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fr-CH" sz="2800" b="0" i="0" u="sng" strike="noStrike" cap="none" normalizeH="0" baseline="0" dirty="0">
                          <a:ln>
                            <a:noFill/>
                          </a:ln>
                          <a:solidFill>
                            <a:schemeClr val="tx1"/>
                          </a:solidFill>
                          <a:effectLst/>
                          <a:latin typeface="Times New Roman" charset="0"/>
                          <a:ea typeface="ＭＳ Ｐゴシック" charset="0"/>
                        </a:rPr>
                        <a:t>&gt;</a:t>
                      </a:r>
                      <a:r>
                        <a:rPr kumimoji="0" lang="fr-CH" sz="2800" b="0" i="0" u="none" strike="noStrike" cap="none" normalizeH="0" baseline="0" dirty="0">
                          <a:ln>
                            <a:noFill/>
                          </a:ln>
                          <a:solidFill>
                            <a:schemeClr val="tx1"/>
                          </a:solidFill>
                          <a:effectLst/>
                          <a:latin typeface="Times New Roman" charset="0"/>
                          <a:ea typeface="ＭＳ Ｐゴシック" charset="0"/>
                        </a:rPr>
                        <a:t> 140   et/ou</a:t>
                      </a:r>
                    </a:p>
                    <a:p>
                      <a:pPr marL="0" marR="0" lvl="0" indent="0" algn="l" defTabSz="914400" rtl="0" eaLnBrk="0" fontAlgn="base" latinLnBrk="0" hangingPunct="0">
                        <a:lnSpc>
                          <a:spcPct val="100000"/>
                        </a:lnSpc>
                        <a:spcBef>
                          <a:spcPct val="20000"/>
                        </a:spcBef>
                        <a:spcAft>
                          <a:spcPct val="0"/>
                        </a:spcAft>
                        <a:buClr>
                          <a:schemeClr val="tx1"/>
                        </a:buClr>
                        <a:buSzTx/>
                        <a:buFont typeface="Wingdings" charset="0"/>
                        <a:buNone/>
                        <a:tabLst/>
                      </a:pPr>
                      <a:r>
                        <a:rPr kumimoji="0" lang="fr-CH" sz="2800" b="0" i="0" u="sng" strike="noStrike" cap="none" normalizeH="0" baseline="0" dirty="0">
                          <a:ln>
                            <a:noFill/>
                          </a:ln>
                          <a:solidFill>
                            <a:schemeClr val="tx1"/>
                          </a:solidFill>
                          <a:effectLst/>
                          <a:latin typeface="Times New Roman" charset="0"/>
                          <a:ea typeface="ＭＳ Ｐゴシック" charset="0"/>
                        </a:rPr>
                        <a:t>&gt;</a:t>
                      </a:r>
                      <a:r>
                        <a:rPr kumimoji="0" lang="fr-CH" sz="2800" b="0" i="0" u="none" strike="noStrike" cap="none" normalizeH="0" baseline="0" dirty="0">
                          <a:ln>
                            <a:noFill/>
                          </a:ln>
                          <a:solidFill>
                            <a:schemeClr val="tx1"/>
                          </a:solidFill>
                          <a:effectLst/>
                          <a:latin typeface="Times New Roman" charset="0"/>
                          <a:ea typeface="ＭＳ Ｐゴシック" charset="0"/>
                        </a:rPr>
                        <a:t> 160   et/ou</a:t>
                      </a:r>
                    </a:p>
                    <a:p>
                      <a:pPr marL="0" marR="0" lvl="0" indent="0" algn="l" defTabSz="914400" rtl="0" eaLnBrk="0" fontAlgn="base" latinLnBrk="0" hangingPunct="0">
                        <a:lnSpc>
                          <a:spcPct val="100000"/>
                        </a:lnSpc>
                        <a:spcBef>
                          <a:spcPct val="20000"/>
                        </a:spcBef>
                        <a:spcAft>
                          <a:spcPct val="0"/>
                        </a:spcAft>
                        <a:buClr>
                          <a:schemeClr val="tx1"/>
                        </a:buClr>
                        <a:buSzTx/>
                        <a:buFont typeface="Wingdings" charset="0"/>
                        <a:buNone/>
                        <a:tabLst/>
                      </a:pPr>
                      <a:endParaRPr kumimoji="0" lang="fr-CH" sz="2800" b="0" i="0" u="none" strike="noStrike" cap="none" normalizeH="0" baseline="0" dirty="0">
                        <a:ln>
                          <a:noFill/>
                        </a:ln>
                        <a:solidFill>
                          <a:schemeClr val="tx1"/>
                        </a:solidFill>
                        <a:effectLst/>
                        <a:latin typeface="Times New Roman" charset="0"/>
                        <a:ea typeface="ＭＳ Ｐゴシック" charset="0"/>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fr-CH" sz="2800" b="0" i="0" u="sng" strike="noStrike" cap="none" normalizeH="0" baseline="0" dirty="0">
                          <a:ln>
                            <a:noFill/>
                          </a:ln>
                          <a:solidFill>
                            <a:schemeClr val="tx1"/>
                          </a:solidFill>
                          <a:effectLst/>
                          <a:latin typeface="Times New Roman" charset="0"/>
                          <a:ea typeface="ＭＳ Ｐゴシック" charset="0"/>
                        </a:rPr>
                        <a:t>&gt;</a:t>
                      </a:r>
                      <a:r>
                        <a:rPr kumimoji="0" lang="fr-CH" sz="2800" b="0" i="0" u="none" strike="noStrike" cap="none" normalizeH="0" baseline="0" dirty="0">
                          <a:ln>
                            <a:noFill/>
                          </a:ln>
                          <a:solidFill>
                            <a:schemeClr val="tx1"/>
                          </a:solidFill>
                          <a:effectLst/>
                          <a:latin typeface="Times New Roman" charset="0"/>
                          <a:ea typeface="ＭＳ Ｐゴシック" charset="0"/>
                        </a:rPr>
                        <a:t> 90</a:t>
                      </a:r>
                    </a:p>
                    <a:p>
                      <a:pPr marL="0"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fr-CH" sz="2800" b="0" i="0" u="sng" strike="noStrike" cap="none" normalizeH="0" baseline="0" dirty="0">
                          <a:ln>
                            <a:noFill/>
                          </a:ln>
                          <a:solidFill>
                            <a:schemeClr val="tx1"/>
                          </a:solidFill>
                          <a:effectLst/>
                          <a:latin typeface="Times New Roman" charset="0"/>
                          <a:ea typeface="ＭＳ Ｐゴシック" charset="0"/>
                        </a:rPr>
                        <a:t>&gt;</a:t>
                      </a:r>
                      <a:r>
                        <a:rPr kumimoji="0" lang="fr-CH" sz="2800" b="0" i="0" u="none" strike="noStrike" cap="none" normalizeH="0" baseline="0" dirty="0">
                          <a:ln>
                            <a:noFill/>
                          </a:ln>
                          <a:solidFill>
                            <a:schemeClr val="tx1"/>
                          </a:solidFill>
                          <a:effectLst/>
                          <a:latin typeface="Times New Roman" charset="0"/>
                          <a:ea typeface="ＭＳ Ｐゴシック" charset="0"/>
                        </a:rPr>
                        <a:t> 90</a:t>
                      </a:r>
                    </a:p>
                    <a:p>
                      <a:pPr marL="0" marR="0" lvl="0" indent="0" algn="l" defTabSz="914400" rtl="0" eaLnBrk="0" fontAlgn="base" latinLnBrk="0" hangingPunct="0">
                        <a:lnSpc>
                          <a:spcPct val="100000"/>
                        </a:lnSpc>
                        <a:spcBef>
                          <a:spcPct val="20000"/>
                        </a:spcBef>
                        <a:spcAft>
                          <a:spcPct val="0"/>
                        </a:spcAft>
                        <a:buClr>
                          <a:schemeClr val="tx1"/>
                        </a:buClr>
                        <a:buSzTx/>
                        <a:buFontTx/>
                        <a:buNone/>
                        <a:tabLst/>
                      </a:pPr>
                      <a:endParaRPr kumimoji="0" lang="fr-CH" sz="2800" b="0" i="0" u="none" strike="noStrike" cap="none" normalizeH="0" baseline="0" dirty="0">
                        <a:ln>
                          <a:noFill/>
                        </a:ln>
                        <a:solidFill>
                          <a:schemeClr val="tx1"/>
                        </a:solidFill>
                        <a:effectLst/>
                        <a:latin typeface="Times New Roman" charset="0"/>
                        <a:ea typeface="ＭＳ Ｐゴシック"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19" name="Rectangle 18"/>
          <p:cNvSpPr/>
          <p:nvPr/>
        </p:nvSpPr>
        <p:spPr>
          <a:xfrm>
            <a:off x="107504" y="5940568"/>
            <a:ext cx="8964488" cy="584776"/>
          </a:xfrm>
          <a:prstGeom prst="rect">
            <a:avLst/>
          </a:prstGeom>
        </p:spPr>
        <p:txBody>
          <a:bodyPr wrap="square">
            <a:spAutoFit/>
          </a:bodyPr>
          <a:lstStyle/>
          <a:p>
            <a:pPr algn="ctr"/>
            <a:r>
              <a:rPr lang="fr-FR" sz="1600" dirty="0">
                <a:solidFill>
                  <a:schemeClr val="tx1"/>
                </a:solidFill>
              </a:rPr>
              <a:t>2013 ESH/ESC Guidelines for the management of </a:t>
            </a:r>
            <a:r>
              <a:rPr lang="fr-FR" sz="1600" dirty="0" err="1">
                <a:solidFill>
                  <a:schemeClr val="tx1"/>
                </a:solidFill>
              </a:rPr>
              <a:t>arterial</a:t>
            </a:r>
            <a:r>
              <a:rPr lang="fr-FR" sz="1600" dirty="0">
                <a:solidFill>
                  <a:schemeClr val="tx1"/>
                </a:solidFill>
              </a:rPr>
              <a:t> hypertension. </a:t>
            </a:r>
            <a:r>
              <a:rPr lang="en-US" sz="1600" dirty="0">
                <a:solidFill>
                  <a:schemeClr val="tx1"/>
                </a:solidFill>
              </a:rPr>
              <a:t>European Heart Journal (2013) 34, 2159–2219 doi:10.1093/</a:t>
            </a:r>
            <a:r>
              <a:rPr lang="en-US" sz="1600" dirty="0" err="1">
                <a:solidFill>
                  <a:schemeClr val="tx1"/>
                </a:solidFill>
              </a:rPr>
              <a:t>eurheartj</a:t>
            </a:r>
            <a:r>
              <a:rPr lang="en-US" sz="1600" dirty="0">
                <a:solidFill>
                  <a:schemeClr val="tx1"/>
                </a:solidFill>
              </a:rPr>
              <a:t>/eht151</a:t>
            </a:r>
          </a:p>
        </p:txBody>
      </p:sp>
      <p:sp>
        <p:nvSpPr>
          <p:cNvPr id="2" name="ZoneTexte 1"/>
          <p:cNvSpPr txBox="1"/>
          <p:nvPr/>
        </p:nvSpPr>
        <p:spPr>
          <a:xfrm>
            <a:off x="389958" y="4941168"/>
            <a:ext cx="8502521" cy="707886"/>
          </a:xfrm>
          <a:prstGeom prst="rect">
            <a:avLst/>
          </a:prstGeom>
          <a:noFill/>
        </p:spPr>
        <p:txBody>
          <a:bodyPr wrap="square" rtlCol="0">
            <a:spAutoFit/>
          </a:bodyPr>
          <a:lstStyle/>
          <a:p>
            <a:r>
              <a:rPr lang="fr-FR" dirty="0">
                <a:solidFill>
                  <a:schemeClr val="tx1"/>
                </a:solidFill>
              </a:rPr>
              <a:t>Mesures répétées lors de plusieurs consultations à moins qu’il y ait une raison impérieuse de mettre en route un traitement.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5300ABFA-82DA-DC47-A18F-58E6A7BD2189}"/>
              </a:ext>
            </a:extLst>
          </p:cNvPr>
          <p:cNvPicPr>
            <a:picLocks noChangeAspect="1"/>
          </p:cNvPicPr>
          <p:nvPr/>
        </p:nvPicPr>
        <p:blipFill>
          <a:blip r:embed="rId2"/>
          <a:stretch>
            <a:fillRect/>
          </a:stretch>
        </p:blipFill>
        <p:spPr>
          <a:xfrm>
            <a:off x="2400942" y="1556792"/>
            <a:ext cx="4342115" cy="4086696"/>
          </a:xfrm>
          <a:prstGeom prst="rect">
            <a:avLst/>
          </a:prstGeom>
        </p:spPr>
      </p:pic>
      <p:sp>
        <p:nvSpPr>
          <p:cNvPr id="3" name="ZoneTexte 2">
            <a:extLst>
              <a:ext uri="{FF2B5EF4-FFF2-40B4-BE49-F238E27FC236}">
                <a16:creationId xmlns:a16="http://schemas.microsoft.com/office/drawing/2014/main" id="{F5116E79-C0A4-8540-AD3F-570FD333C2DD}"/>
              </a:ext>
            </a:extLst>
          </p:cNvPr>
          <p:cNvSpPr txBox="1"/>
          <p:nvPr/>
        </p:nvSpPr>
        <p:spPr>
          <a:xfrm>
            <a:off x="161506" y="6165304"/>
            <a:ext cx="8874990" cy="584775"/>
          </a:xfrm>
          <a:prstGeom prst="rect">
            <a:avLst/>
          </a:prstGeom>
          <a:noFill/>
        </p:spPr>
        <p:txBody>
          <a:bodyPr wrap="square" rtlCol="0">
            <a:spAutoFit/>
          </a:bodyPr>
          <a:lstStyle/>
          <a:p>
            <a:r>
              <a:rPr lang="en" sz="1600" dirty="0">
                <a:solidFill>
                  <a:schemeClr val="tx1"/>
                </a:solidFill>
              </a:rPr>
              <a:t>2018 ESC/ESH Guidelines for the management of arterial hypertension </a:t>
            </a:r>
            <a:r>
              <a:rPr lang="fr-CH" sz="1600" dirty="0" err="1">
                <a:solidFill>
                  <a:schemeClr val="tx1"/>
                </a:solidFill>
              </a:rPr>
              <a:t>European</a:t>
            </a:r>
            <a:r>
              <a:rPr lang="fr-CH" sz="1600" dirty="0">
                <a:solidFill>
                  <a:schemeClr val="tx1"/>
                </a:solidFill>
              </a:rPr>
              <a:t> </a:t>
            </a:r>
            <a:r>
              <a:rPr lang="fr-CH" sz="1600" dirty="0" err="1">
                <a:solidFill>
                  <a:schemeClr val="tx1"/>
                </a:solidFill>
              </a:rPr>
              <a:t>Heart</a:t>
            </a:r>
            <a:r>
              <a:rPr lang="fr-CH" sz="1600" dirty="0">
                <a:solidFill>
                  <a:schemeClr val="tx1"/>
                </a:solidFill>
              </a:rPr>
              <a:t> Journal (2018) 39, 3021–3104 ESC/ESH GUIDELINESdoi:10.1093/</a:t>
            </a:r>
            <a:r>
              <a:rPr lang="fr-CH" sz="1600" dirty="0" err="1">
                <a:solidFill>
                  <a:schemeClr val="tx1"/>
                </a:solidFill>
              </a:rPr>
              <a:t>eurheartj</a:t>
            </a:r>
            <a:r>
              <a:rPr lang="fr-CH" sz="1600" dirty="0">
                <a:solidFill>
                  <a:schemeClr val="tx1"/>
                </a:solidFill>
              </a:rPr>
              <a:t>/ehy339</a:t>
            </a:r>
          </a:p>
        </p:txBody>
      </p:sp>
    </p:spTree>
    <p:extLst>
      <p:ext uri="{BB962C8B-B14F-4D97-AF65-F5344CB8AC3E}">
        <p14:creationId xmlns:p14="http://schemas.microsoft.com/office/powerpoint/2010/main" val="21622475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BF58BCB-7812-47B2-A5ED-777B4566CD49}"/>
              </a:ext>
            </a:extLst>
          </p:cNvPr>
          <p:cNvSpPr>
            <a:spLocks noGrp="1"/>
          </p:cNvSpPr>
          <p:nvPr>
            <p:ph type="title"/>
          </p:nvPr>
        </p:nvSpPr>
        <p:spPr>
          <a:xfrm>
            <a:off x="381000" y="228600"/>
            <a:ext cx="8458200" cy="1524000"/>
          </a:xfrm>
        </p:spPr>
        <p:txBody>
          <a:bodyPr/>
          <a:lstStyle/>
          <a:p>
            <a:r>
              <a:rPr lang="en-US" dirty="0"/>
              <a:t>HTA</a:t>
            </a:r>
          </a:p>
        </p:txBody>
      </p:sp>
      <p:pic>
        <p:nvPicPr>
          <p:cNvPr id="2" name="Image 1">
            <a:extLst>
              <a:ext uri="{FF2B5EF4-FFF2-40B4-BE49-F238E27FC236}">
                <a16:creationId xmlns:a16="http://schemas.microsoft.com/office/drawing/2014/main" id="{73AED870-AA5F-DD48-ACCD-BE4D68E00017}"/>
              </a:ext>
            </a:extLst>
          </p:cNvPr>
          <p:cNvPicPr>
            <a:picLocks noChangeAspect="1"/>
          </p:cNvPicPr>
          <p:nvPr/>
        </p:nvPicPr>
        <p:blipFill>
          <a:blip r:embed="rId2"/>
          <a:stretch>
            <a:fillRect/>
          </a:stretch>
        </p:blipFill>
        <p:spPr>
          <a:xfrm>
            <a:off x="762000" y="1906488"/>
            <a:ext cx="7620000" cy="4114800"/>
          </a:xfrm>
          <a:prstGeom prst="rect">
            <a:avLst/>
          </a:prstGeom>
          <a:noFill/>
        </p:spPr>
      </p:pic>
      <p:sp>
        <p:nvSpPr>
          <p:cNvPr id="3" name="ZoneTexte 2">
            <a:extLst>
              <a:ext uri="{FF2B5EF4-FFF2-40B4-BE49-F238E27FC236}">
                <a16:creationId xmlns:a16="http://schemas.microsoft.com/office/drawing/2014/main" id="{EFB3F292-8F5C-B94A-845B-3ED7DF1F9C73}"/>
              </a:ext>
            </a:extLst>
          </p:cNvPr>
          <p:cNvSpPr txBox="1"/>
          <p:nvPr/>
        </p:nvSpPr>
        <p:spPr>
          <a:xfrm>
            <a:off x="161506" y="6165304"/>
            <a:ext cx="8874990" cy="584775"/>
          </a:xfrm>
          <a:prstGeom prst="rect">
            <a:avLst/>
          </a:prstGeom>
          <a:noFill/>
        </p:spPr>
        <p:txBody>
          <a:bodyPr wrap="square" rtlCol="0">
            <a:spAutoFit/>
          </a:bodyPr>
          <a:lstStyle/>
          <a:p>
            <a:r>
              <a:rPr lang="en" sz="1600" dirty="0">
                <a:solidFill>
                  <a:schemeClr val="tx1"/>
                </a:solidFill>
              </a:rPr>
              <a:t>2018 ESC/ESH Guidelines for the management of arterial hypertension </a:t>
            </a:r>
            <a:r>
              <a:rPr lang="fr-CH" sz="1600" dirty="0" err="1">
                <a:solidFill>
                  <a:schemeClr val="tx1"/>
                </a:solidFill>
              </a:rPr>
              <a:t>European</a:t>
            </a:r>
            <a:r>
              <a:rPr lang="fr-CH" sz="1600" dirty="0">
                <a:solidFill>
                  <a:schemeClr val="tx1"/>
                </a:solidFill>
              </a:rPr>
              <a:t> </a:t>
            </a:r>
            <a:r>
              <a:rPr lang="fr-CH" sz="1600" dirty="0" err="1">
                <a:solidFill>
                  <a:schemeClr val="tx1"/>
                </a:solidFill>
              </a:rPr>
              <a:t>Heart</a:t>
            </a:r>
            <a:r>
              <a:rPr lang="fr-CH" sz="1600" dirty="0">
                <a:solidFill>
                  <a:schemeClr val="tx1"/>
                </a:solidFill>
              </a:rPr>
              <a:t> Journal (2018) 39, 3021–3104 ESC/ESH GUIDELINESdoi:10.1093/</a:t>
            </a:r>
            <a:r>
              <a:rPr lang="fr-CH" sz="1600" dirty="0" err="1">
                <a:solidFill>
                  <a:schemeClr val="tx1"/>
                </a:solidFill>
              </a:rPr>
              <a:t>eurheartj</a:t>
            </a:r>
            <a:r>
              <a:rPr lang="fr-CH" sz="1600" dirty="0">
                <a:solidFill>
                  <a:schemeClr val="tx1"/>
                </a:solidFill>
              </a:rPr>
              <a:t>/ehy339</a:t>
            </a:r>
          </a:p>
        </p:txBody>
      </p:sp>
    </p:spTree>
    <p:extLst>
      <p:ext uri="{BB962C8B-B14F-4D97-AF65-F5344CB8AC3E}">
        <p14:creationId xmlns:p14="http://schemas.microsoft.com/office/powerpoint/2010/main" val="18522016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4" name="Rectangle 4"/>
          <p:cNvSpPr>
            <a:spLocks noChangeArrowheads="1"/>
          </p:cNvSpPr>
          <p:nvPr/>
        </p:nvSpPr>
        <p:spPr bwMode="auto">
          <a:xfrm>
            <a:off x="339725" y="77788"/>
            <a:ext cx="8218488" cy="10080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r>
              <a:rPr lang="fr-FR" sz="4400">
                <a:solidFill>
                  <a:srgbClr val="FFFF00"/>
                </a:solidFill>
              </a:rPr>
              <a:t>Hypertension artérielle</a:t>
            </a:r>
          </a:p>
        </p:txBody>
      </p:sp>
      <p:sp>
        <p:nvSpPr>
          <p:cNvPr id="378885" name="Rectangle 5"/>
          <p:cNvSpPr>
            <a:spLocks noChangeArrowheads="1"/>
          </p:cNvSpPr>
          <p:nvPr/>
        </p:nvSpPr>
        <p:spPr bwMode="auto">
          <a:xfrm>
            <a:off x="395288" y="1484784"/>
            <a:ext cx="8229600" cy="44545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spcBef>
                <a:spcPct val="20000"/>
              </a:spcBef>
              <a:buClr>
                <a:schemeClr val="tx1"/>
              </a:buClr>
            </a:pPr>
            <a:r>
              <a:rPr lang="fr-FR" sz="2800" dirty="0"/>
              <a:t>Valeurs cibles de pression artérielle</a:t>
            </a:r>
          </a:p>
          <a:p>
            <a:pPr marL="342900" indent="-342900">
              <a:spcBef>
                <a:spcPct val="20000"/>
              </a:spcBef>
              <a:buClr>
                <a:schemeClr val="tx1"/>
              </a:buClr>
            </a:pPr>
            <a:endParaRPr lang="fr-FR" sz="2800" dirty="0"/>
          </a:p>
        </p:txBody>
      </p:sp>
      <p:sp>
        <p:nvSpPr>
          <p:cNvPr id="11" name="Rectangle 10"/>
          <p:cNvSpPr/>
          <p:nvPr/>
        </p:nvSpPr>
        <p:spPr>
          <a:xfrm>
            <a:off x="72008" y="5940568"/>
            <a:ext cx="8964488" cy="584776"/>
          </a:xfrm>
          <a:prstGeom prst="rect">
            <a:avLst/>
          </a:prstGeom>
        </p:spPr>
        <p:txBody>
          <a:bodyPr wrap="square">
            <a:spAutoFit/>
          </a:bodyPr>
          <a:lstStyle/>
          <a:p>
            <a:pPr algn="ctr"/>
            <a:r>
              <a:rPr lang="fr-FR" sz="1600" dirty="0">
                <a:solidFill>
                  <a:schemeClr val="tx1"/>
                </a:solidFill>
              </a:rPr>
              <a:t>2013 ESH/ESC Guidelines for the management of </a:t>
            </a:r>
            <a:r>
              <a:rPr lang="fr-FR" sz="1600" dirty="0" err="1">
                <a:solidFill>
                  <a:schemeClr val="tx1"/>
                </a:solidFill>
              </a:rPr>
              <a:t>arterial</a:t>
            </a:r>
            <a:r>
              <a:rPr lang="fr-FR" sz="1600" dirty="0">
                <a:solidFill>
                  <a:schemeClr val="tx1"/>
                </a:solidFill>
              </a:rPr>
              <a:t> hypertension. </a:t>
            </a:r>
            <a:r>
              <a:rPr lang="en-US" sz="1600" dirty="0">
                <a:solidFill>
                  <a:schemeClr val="tx1"/>
                </a:solidFill>
              </a:rPr>
              <a:t>European Heart Journal (2013) 34, 2159–2219 doi:10.1093/</a:t>
            </a:r>
            <a:r>
              <a:rPr lang="en-US" sz="1600" dirty="0" err="1">
                <a:solidFill>
                  <a:schemeClr val="tx1"/>
                </a:solidFill>
              </a:rPr>
              <a:t>eurheartj</a:t>
            </a:r>
            <a:r>
              <a:rPr lang="en-US" sz="1600" dirty="0">
                <a:solidFill>
                  <a:schemeClr val="tx1"/>
                </a:solidFill>
              </a:rPr>
              <a:t>/eht151</a:t>
            </a:r>
          </a:p>
        </p:txBody>
      </p:sp>
      <p:graphicFrame>
        <p:nvGraphicFramePr>
          <p:cNvPr id="2" name="Tableau 1"/>
          <p:cNvGraphicFramePr>
            <a:graphicFrameLocks noGrp="1"/>
          </p:cNvGraphicFramePr>
          <p:nvPr>
            <p:extLst>
              <p:ext uri="{D42A27DB-BD31-4B8C-83A1-F6EECF244321}">
                <p14:modId xmlns:p14="http://schemas.microsoft.com/office/powerpoint/2010/main" val="1453952715"/>
              </p:ext>
            </p:extLst>
          </p:nvPr>
        </p:nvGraphicFramePr>
        <p:xfrm>
          <a:off x="395536" y="2132856"/>
          <a:ext cx="8136904" cy="3657600"/>
        </p:xfrm>
        <a:graphic>
          <a:graphicData uri="http://schemas.openxmlformats.org/drawingml/2006/table">
            <a:tbl>
              <a:tblPr firstRow="1" bandRow="1">
                <a:tableStyleId>{073A0DAA-6AF3-43AB-8588-CEC1D06C72B9}</a:tableStyleId>
              </a:tblPr>
              <a:tblGrid>
                <a:gridCol w="4068452">
                  <a:extLst>
                    <a:ext uri="{9D8B030D-6E8A-4147-A177-3AD203B41FA5}">
                      <a16:colId xmlns:a16="http://schemas.microsoft.com/office/drawing/2014/main" val="20000"/>
                    </a:ext>
                  </a:extLst>
                </a:gridCol>
                <a:gridCol w="4068452">
                  <a:extLst>
                    <a:ext uri="{9D8B030D-6E8A-4147-A177-3AD203B41FA5}">
                      <a16:colId xmlns:a16="http://schemas.microsoft.com/office/drawing/2014/main" val="20001"/>
                    </a:ext>
                  </a:extLst>
                </a:gridCol>
              </a:tblGrid>
              <a:tr h="370840">
                <a:tc gridSpan="2">
                  <a:txBody>
                    <a:bodyPr/>
                    <a:lstStyle/>
                    <a:p>
                      <a:r>
                        <a:rPr lang="fr-FR" sz="2400" dirty="0"/>
                        <a:t>Pression artérielle cible chez l’hypertendu</a:t>
                      </a:r>
                    </a:p>
                  </a:txBody>
                  <a:tcPr/>
                </a:tc>
                <a:tc hMerge="1">
                  <a:txBody>
                    <a:bodyPr/>
                    <a:lstStyle/>
                    <a:p>
                      <a:endParaRPr lang="fr-FR" dirty="0"/>
                    </a:p>
                  </a:txBody>
                  <a:tcPr>
                    <a:solidFill>
                      <a:schemeClr val="accent5"/>
                    </a:solidFill>
                  </a:tcPr>
                </a:tc>
                <a:extLst>
                  <a:ext uri="{0D108BD9-81ED-4DB2-BD59-A6C34878D82A}">
                    <a16:rowId xmlns:a16="http://schemas.microsoft.com/office/drawing/2014/main" val="10000"/>
                  </a:ext>
                </a:extLst>
              </a:tr>
              <a:tr h="370840">
                <a:tc gridSpan="2">
                  <a:txBody>
                    <a:bodyPr/>
                    <a:lstStyle/>
                    <a:p>
                      <a:r>
                        <a:rPr lang="fr-FR" sz="2400" dirty="0"/>
                        <a:t>Pression systolique</a:t>
                      </a:r>
                    </a:p>
                  </a:txBody>
                  <a:tcPr/>
                </a:tc>
                <a:tc hMerge="1">
                  <a:txBody>
                    <a:bodyPr/>
                    <a:lstStyle/>
                    <a:p>
                      <a:endParaRPr lang="fr-FR" dirty="0"/>
                    </a:p>
                  </a:txBody>
                  <a:tcPr/>
                </a:tc>
                <a:extLst>
                  <a:ext uri="{0D108BD9-81ED-4DB2-BD59-A6C34878D82A}">
                    <a16:rowId xmlns:a16="http://schemas.microsoft.com/office/drawing/2014/main" val="10001"/>
                  </a:ext>
                </a:extLst>
              </a:tr>
              <a:tr h="370840">
                <a:tc>
                  <a:txBody>
                    <a:bodyPr/>
                    <a:lstStyle/>
                    <a:p>
                      <a:r>
                        <a:rPr lang="fr-FR" sz="2400" dirty="0"/>
                        <a:t>&lt; 65 ans</a:t>
                      </a:r>
                    </a:p>
                  </a:txBody>
                  <a:tcPr/>
                </a:tc>
                <a:tc>
                  <a:txBody>
                    <a:bodyPr/>
                    <a:lstStyle/>
                    <a:p>
                      <a:r>
                        <a:rPr lang="fr-FR" sz="2400" dirty="0"/>
                        <a:t>&lt; 140 mm Hg</a:t>
                      </a:r>
                    </a:p>
                  </a:txBody>
                  <a:tcPr/>
                </a:tc>
                <a:extLst>
                  <a:ext uri="{0D108BD9-81ED-4DB2-BD59-A6C34878D82A}">
                    <a16:rowId xmlns:a16="http://schemas.microsoft.com/office/drawing/2014/main" val="10002"/>
                  </a:ext>
                </a:extLst>
              </a:tr>
              <a:tr h="370840">
                <a:tc>
                  <a:txBody>
                    <a:bodyPr/>
                    <a:lstStyle/>
                    <a:p>
                      <a:r>
                        <a:rPr lang="fr-FR" sz="2400" u="sng" dirty="0"/>
                        <a:t>&gt;</a:t>
                      </a:r>
                      <a:r>
                        <a:rPr lang="fr-FR" sz="2400" dirty="0"/>
                        <a:t> 65 ans</a:t>
                      </a:r>
                    </a:p>
                  </a:txBody>
                  <a:tcPr/>
                </a:tc>
                <a:tc>
                  <a:txBody>
                    <a:bodyPr/>
                    <a:lstStyle/>
                    <a:p>
                      <a:r>
                        <a:rPr lang="fr-FR" sz="2400" dirty="0"/>
                        <a:t>140-150 mm Hg</a:t>
                      </a:r>
                    </a:p>
                  </a:txBody>
                  <a:tcPr/>
                </a:tc>
                <a:extLst>
                  <a:ext uri="{0D108BD9-81ED-4DB2-BD59-A6C34878D82A}">
                    <a16:rowId xmlns:a16="http://schemas.microsoft.com/office/drawing/2014/main" val="10003"/>
                  </a:ext>
                </a:extLst>
              </a:tr>
              <a:tr h="370840">
                <a:tc>
                  <a:txBody>
                    <a:bodyPr/>
                    <a:lstStyle/>
                    <a:p>
                      <a:r>
                        <a:rPr lang="fr-FR" sz="2400" dirty="0"/>
                        <a:t>&gt; 80 ans</a:t>
                      </a:r>
                    </a:p>
                  </a:txBody>
                  <a:tcPr/>
                </a:tc>
                <a:tc>
                  <a:txBody>
                    <a:bodyPr/>
                    <a:lstStyle/>
                    <a:p>
                      <a:r>
                        <a:rPr lang="fr-FR" sz="2400" dirty="0"/>
                        <a:t>140-150 mm Hg</a:t>
                      </a:r>
                    </a:p>
                  </a:txBody>
                  <a:tcPr/>
                </a:tc>
                <a:extLst>
                  <a:ext uri="{0D108BD9-81ED-4DB2-BD59-A6C34878D82A}">
                    <a16:rowId xmlns:a16="http://schemas.microsoft.com/office/drawing/2014/main" val="10004"/>
                  </a:ext>
                </a:extLst>
              </a:tr>
              <a:tr h="370840">
                <a:tc gridSpan="2">
                  <a:txBody>
                    <a:bodyPr/>
                    <a:lstStyle/>
                    <a:p>
                      <a:r>
                        <a:rPr lang="fr-FR" sz="2400" dirty="0"/>
                        <a:t>Pression diastolique</a:t>
                      </a:r>
                    </a:p>
                  </a:txBody>
                  <a:tcPr/>
                </a:tc>
                <a:tc hMerge="1">
                  <a:txBody>
                    <a:bodyPr/>
                    <a:lstStyle/>
                    <a:p>
                      <a:endParaRPr lang="fr-FR" dirty="0"/>
                    </a:p>
                  </a:txBody>
                  <a:tcPr/>
                </a:tc>
                <a:extLst>
                  <a:ext uri="{0D108BD9-81ED-4DB2-BD59-A6C34878D82A}">
                    <a16:rowId xmlns:a16="http://schemas.microsoft.com/office/drawing/2014/main" val="10005"/>
                  </a:ext>
                </a:extLst>
              </a:tr>
              <a:tr h="370840">
                <a:tc>
                  <a:txBody>
                    <a:bodyPr/>
                    <a:lstStyle/>
                    <a:p>
                      <a:r>
                        <a:rPr lang="fr-FR" sz="2400" dirty="0"/>
                        <a:t>En l’absence de diabète</a:t>
                      </a:r>
                    </a:p>
                  </a:txBody>
                  <a:tcPr/>
                </a:tc>
                <a:tc>
                  <a:txBody>
                    <a:bodyPr/>
                    <a:lstStyle/>
                    <a:p>
                      <a:r>
                        <a:rPr lang="fr-FR" sz="2400" dirty="0"/>
                        <a:t>&lt; 90 mm Hg</a:t>
                      </a:r>
                    </a:p>
                  </a:txBody>
                  <a:tcPr/>
                </a:tc>
                <a:extLst>
                  <a:ext uri="{0D108BD9-81ED-4DB2-BD59-A6C34878D82A}">
                    <a16:rowId xmlns:a16="http://schemas.microsoft.com/office/drawing/2014/main" val="10006"/>
                  </a:ext>
                </a:extLst>
              </a:tr>
              <a:tr h="370840">
                <a:tc>
                  <a:txBody>
                    <a:bodyPr/>
                    <a:lstStyle/>
                    <a:p>
                      <a:r>
                        <a:rPr lang="fr-FR" sz="2400" dirty="0"/>
                        <a:t>En présence de diabète</a:t>
                      </a:r>
                    </a:p>
                  </a:txBody>
                  <a:tcPr/>
                </a:tc>
                <a:tc>
                  <a:txBody>
                    <a:bodyPr/>
                    <a:lstStyle/>
                    <a:p>
                      <a:r>
                        <a:rPr lang="fr-FR" sz="2400" dirty="0"/>
                        <a:t>&gt; 85 mm Hg</a:t>
                      </a:r>
                    </a:p>
                  </a:txBody>
                  <a:tcPr/>
                </a:tc>
                <a:extLst>
                  <a:ext uri="{0D108BD9-81ED-4DB2-BD59-A6C34878D82A}">
                    <a16:rowId xmlns:a16="http://schemas.microsoft.com/office/drawing/2014/main" val="10007"/>
                  </a:ext>
                </a:extLst>
              </a:tr>
            </a:tbl>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7F17D7B-C2BF-419C-BCCB-F5FF24441BA5}"/>
              </a:ext>
            </a:extLst>
          </p:cNvPr>
          <p:cNvSpPr>
            <a:spLocks noGrp="1"/>
          </p:cNvSpPr>
          <p:nvPr>
            <p:ph type="title"/>
          </p:nvPr>
        </p:nvSpPr>
        <p:spPr>
          <a:xfrm>
            <a:off x="381000" y="228600"/>
            <a:ext cx="8458200" cy="1524000"/>
          </a:xfrm>
        </p:spPr>
        <p:txBody>
          <a:bodyPr/>
          <a:lstStyle/>
          <a:p>
            <a:r>
              <a:rPr lang="en-US" dirty="0" err="1"/>
              <a:t>Seuils</a:t>
            </a:r>
            <a:r>
              <a:rPr lang="en-US" dirty="0"/>
              <a:t> de </a:t>
            </a:r>
            <a:r>
              <a:rPr lang="en-US" dirty="0" err="1"/>
              <a:t>traitement</a:t>
            </a:r>
            <a:r>
              <a:rPr lang="en-US" dirty="0"/>
              <a:t> de </a:t>
            </a:r>
            <a:r>
              <a:rPr lang="en-US" dirty="0" err="1"/>
              <a:t>l’HTA</a:t>
            </a:r>
            <a:endParaRPr lang="en-US" dirty="0"/>
          </a:p>
        </p:txBody>
      </p:sp>
      <p:pic>
        <p:nvPicPr>
          <p:cNvPr id="5" name="Image 4">
            <a:extLst>
              <a:ext uri="{FF2B5EF4-FFF2-40B4-BE49-F238E27FC236}">
                <a16:creationId xmlns:a16="http://schemas.microsoft.com/office/drawing/2014/main" id="{4B80A756-F249-0C48-93BD-DB1B0A37A4C0}"/>
              </a:ext>
            </a:extLst>
          </p:cNvPr>
          <p:cNvPicPr>
            <a:picLocks noChangeAspect="1"/>
          </p:cNvPicPr>
          <p:nvPr/>
        </p:nvPicPr>
        <p:blipFill>
          <a:blip r:embed="rId2"/>
          <a:stretch>
            <a:fillRect/>
          </a:stretch>
        </p:blipFill>
        <p:spPr>
          <a:xfrm>
            <a:off x="685800" y="2416111"/>
            <a:ext cx="7772400" cy="3244977"/>
          </a:xfrm>
          <a:prstGeom prst="rect">
            <a:avLst/>
          </a:prstGeom>
          <a:noFill/>
        </p:spPr>
      </p:pic>
      <p:sp>
        <p:nvSpPr>
          <p:cNvPr id="8" name="ZoneTexte 7">
            <a:extLst>
              <a:ext uri="{FF2B5EF4-FFF2-40B4-BE49-F238E27FC236}">
                <a16:creationId xmlns:a16="http://schemas.microsoft.com/office/drawing/2014/main" id="{EF0205B5-9F6D-354F-9749-9D277A1CDAD0}"/>
              </a:ext>
            </a:extLst>
          </p:cNvPr>
          <p:cNvSpPr txBox="1"/>
          <p:nvPr/>
        </p:nvSpPr>
        <p:spPr>
          <a:xfrm>
            <a:off x="161506" y="6165304"/>
            <a:ext cx="8874990" cy="584775"/>
          </a:xfrm>
          <a:prstGeom prst="rect">
            <a:avLst/>
          </a:prstGeom>
          <a:noFill/>
        </p:spPr>
        <p:txBody>
          <a:bodyPr wrap="square" rtlCol="0">
            <a:spAutoFit/>
          </a:bodyPr>
          <a:lstStyle/>
          <a:p>
            <a:r>
              <a:rPr lang="en" sz="1600" dirty="0">
                <a:solidFill>
                  <a:schemeClr val="tx1"/>
                </a:solidFill>
              </a:rPr>
              <a:t>2018 ESC/ESH Guidelines for the management of arterial hypertension </a:t>
            </a:r>
            <a:r>
              <a:rPr lang="fr-CH" sz="1600" dirty="0" err="1">
                <a:solidFill>
                  <a:schemeClr val="tx1"/>
                </a:solidFill>
              </a:rPr>
              <a:t>European</a:t>
            </a:r>
            <a:r>
              <a:rPr lang="fr-CH" sz="1600" dirty="0">
                <a:solidFill>
                  <a:schemeClr val="tx1"/>
                </a:solidFill>
              </a:rPr>
              <a:t> </a:t>
            </a:r>
            <a:r>
              <a:rPr lang="fr-CH" sz="1600" dirty="0" err="1">
                <a:solidFill>
                  <a:schemeClr val="tx1"/>
                </a:solidFill>
              </a:rPr>
              <a:t>Heart</a:t>
            </a:r>
            <a:r>
              <a:rPr lang="fr-CH" sz="1600" dirty="0">
                <a:solidFill>
                  <a:schemeClr val="tx1"/>
                </a:solidFill>
              </a:rPr>
              <a:t> Journal (2018) 39, 3021–3104 ESC/ESH GUIDELINESdoi:10.1093/</a:t>
            </a:r>
            <a:r>
              <a:rPr lang="fr-CH" sz="1600" dirty="0" err="1">
                <a:solidFill>
                  <a:schemeClr val="tx1"/>
                </a:solidFill>
              </a:rPr>
              <a:t>eurheartj</a:t>
            </a:r>
            <a:r>
              <a:rPr lang="fr-CH" sz="1600" dirty="0">
                <a:solidFill>
                  <a:schemeClr val="tx1"/>
                </a:solidFill>
              </a:rPr>
              <a:t>/ehy339</a:t>
            </a:r>
          </a:p>
        </p:txBody>
      </p:sp>
    </p:spTree>
    <p:extLst>
      <p:ext uri="{BB962C8B-B14F-4D97-AF65-F5344CB8AC3E}">
        <p14:creationId xmlns:p14="http://schemas.microsoft.com/office/powerpoint/2010/main" val="12516499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FA5EA83-57F3-2744-AE19-4245121D08DD}"/>
              </a:ext>
            </a:extLst>
          </p:cNvPr>
          <p:cNvPicPr>
            <a:picLocks noChangeAspect="1"/>
          </p:cNvPicPr>
          <p:nvPr/>
        </p:nvPicPr>
        <p:blipFill>
          <a:blip r:embed="rId2"/>
          <a:stretch>
            <a:fillRect/>
          </a:stretch>
        </p:blipFill>
        <p:spPr>
          <a:xfrm>
            <a:off x="495040" y="476672"/>
            <a:ext cx="8153920" cy="5585435"/>
          </a:xfrm>
          <a:prstGeom prst="rect">
            <a:avLst/>
          </a:prstGeom>
          <a:noFill/>
        </p:spPr>
      </p:pic>
      <p:sp>
        <p:nvSpPr>
          <p:cNvPr id="3" name="ZoneTexte 2">
            <a:extLst>
              <a:ext uri="{FF2B5EF4-FFF2-40B4-BE49-F238E27FC236}">
                <a16:creationId xmlns:a16="http://schemas.microsoft.com/office/drawing/2014/main" id="{7D4D3D25-94AA-B546-90E2-8EF67D382DD1}"/>
              </a:ext>
            </a:extLst>
          </p:cNvPr>
          <p:cNvSpPr txBox="1"/>
          <p:nvPr/>
        </p:nvSpPr>
        <p:spPr>
          <a:xfrm>
            <a:off x="161506" y="6165304"/>
            <a:ext cx="8874990" cy="584775"/>
          </a:xfrm>
          <a:prstGeom prst="rect">
            <a:avLst/>
          </a:prstGeom>
          <a:noFill/>
        </p:spPr>
        <p:txBody>
          <a:bodyPr wrap="square" rtlCol="0">
            <a:spAutoFit/>
          </a:bodyPr>
          <a:lstStyle/>
          <a:p>
            <a:r>
              <a:rPr lang="en" sz="1600" dirty="0">
                <a:solidFill>
                  <a:schemeClr val="tx1"/>
                </a:solidFill>
              </a:rPr>
              <a:t>2018 ESC/ESH Guidelines for the management of arterial hypertension </a:t>
            </a:r>
            <a:r>
              <a:rPr lang="fr-CH" sz="1600" dirty="0" err="1">
                <a:solidFill>
                  <a:schemeClr val="tx1"/>
                </a:solidFill>
              </a:rPr>
              <a:t>European</a:t>
            </a:r>
            <a:r>
              <a:rPr lang="fr-CH" sz="1600" dirty="0">
                <a:solidFill>
                  <a:schemeClr val="tx1"/>
                </a:solidFill>
              </a:rPr>
              <a:t> </a:t>
            </a:r>
            <a:r>
              <a:rPr lang="fr-CH" sz="1600" dirty="0" err="1">
                <a:solidFill>
                  <a:schemeClr val="tx1"/>
                </a:solidFill>
              </a:rPr>
              <a:t>Heart</a:t>
            </a:r>
            <a:r>
              <a:rPr lang="fr-CH" sz="1600" dirty="0">
                <a:solidFill>
                  <a:schemeClr val="tx1"/>
                </a:solidFill>
              </a:rPr>
              <a:t> Journal (2018) 39, 3021–3104 ESC/ESH GUIDELINESdoi:10.1093/</a:t>
            </a:r>
            <a:r>
              <a:rPr lang="fr-CH" sz="1600" dirty="0" err="1">
                <a:solidFill>
                  <a:schemeClr val="tx1"/>
                </a:solidFill>
              </a:rPr>
              <a:t>eurheartj</a:t>
            </a:r>
            <a:r>
              <a:rPr lang="fr-CH" sz="1600" dirty="0">
                <a:solidFill>
                  <a:schemeClr val="tx1"/>
                </a:solidFill>
              </a:rPr>
              <a:t>/ehy339</a:t>
            </a:r>
          </a:p>
        </p:txBody>
      </p:sp>
    </p:spTree>
    <p:extLst>
      <p:ext uri="{BB962C8B-B14F-4D97-AF65-F5344CB8AC3E}">
        <p14:creationId xmlns:p14="http://schemas.microsoft.com/office/powerpoint/2010/main" val="193641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3"/>
          <p:cNvSpPr>
            <a:spLocks noChangeArrowheads="1"/>
          </p:cNvSpPr>
          <p:nvPr/>
        </p:nvSpPr>
        <p:spPr bwMode="auto">
          <a:xfrm>
            <a:off x="339725" y="77788"/>
            <a:ext cx="8218488" cy="1008062"/>
          </a:xfrm>
          <a:prstGeom prst="rect">
            <a:avLst/>
          </a:prstGeom>
          <a:noFill/>
          <a:ln w="9525">
            <a:noFill/>
            <a:miter lim="800000"/>
            <a:headEnd/>
            <a:tailEnd/>
          </a:ln>
        </p:spPr>
        <p:txBody>
          <a:bodyPr anchor="ctr"/>
          <a:lstStyle/>
          <a:p>
            <a:pPr algn="ctr" eaLnBrk="0" hangingPunct="0"/>
            <a:r>
              <a:rPr lang="fr-FR" sz="4400">
                <a:solidFill>
                  <a:srgbClr val="FFFF00"/>
                </a:solidFill>
                <a:latin typeface="Times"/>
              </a:rPr>
              <a:t>Hypertension artérielle</a:t>
            </a:r>
          </a:p>
        </p:txBody>
      </p:sp>
      <p:sp>
        <p:nvSpPr>
          <p:cNvPr id="194562" name="Text Box 4"/>
          <p:cNvSpPr txBox="1">
            <a:spLocks noChangeArrowheads="1"/>
          </p:cNvSpPr>
          <p:nvPr/>
        </p:nvSpPr>
        <p:spPr bwMode="auto">
          <a:xfrm>
            <a:off x="611188" y="6067425"/>
            <a:ext cx="5199062" cy="457200"/>
          </a:xfrm>
          <a:prstGeom prst="rect">
            <a:avLst/>
          </a:prstGeom>
          <a:noFill/>
          <a:ln w="9525">
            <a:noFill/>
            <a:miter lim="800000"/>
            <a:headEnd/>
            <a:tailEnd/>
          </a:ln>
        </p:spPr>
        <p:txBody>
          <a:bodyPr wrap="none">
            <a:spAutoFit/>
          </a:bodyPr>
          <a:lstStyle/>
          <a:p>
            <a:r>
              <a:rPr lang="fr-FR" sz="1200">
                <a:solidFill>
                  <a:schemeClr val="tx1"/>
                </a:solidFill>
                <a:latin typeface="Tahoma" pitchFamily="34" charset="0"/>
              </a:rPr>
              <a:t>Société suisse d’hypertension, directives 2005//</a:t>
            </a:r>
          </a:p>
          <a:p>
            <a:r>
              <a:rPr lang="en-US" sz="1200">
                <a:solidFill>
                  <a:schemeClr val="tx1"/>
                </a:solidFill>
                <a:latin typeface="Tahoma" pitchFamily="34" charset="0"/>
              </a:rPr>
              <a:t>ESC Guidelines of arterial hypertension 2003, J Hyperten 2003; 1011-1053</a:t>
            </a:r>
            <a:endParaRPr lang="fr-FR" sz="1200">
              <a:solidFill>
                <a:schemeClr val="tx1"/>
              </a:solidFill>
              <a:latin typeface="Tahoma" pitchFamily="34" charset="0"/>
            </a:endParaRPr>
          </a:p>
        </p:txBody>
      </p:sp>
      <p:grpSp>
        <p:nvGrpSpPr>
          <p:cNvPr id="194573" name="Group 13"/>
          <p:cNvGrpSpPr>
            <a:grpSpLocks/>
          </p:cNvGrpSpPr>
          <p:nvPr/>
        </p:nvGrpSpPr>
        <p:grpSpPr bwMode="auto">
          <a:xfrm>
            <a:off x="357188" y="1484313"/>
            <a:ext cx="8391525" cy="4454525"/>
            <a:chOff x="225" y="935"/>
            <a:chExt cx="5286" cy="2806"/>
          </a:xfrm>
        </p:grpSpPr>
        <p:sp>
          <p:nvSpPr>
            <p:cNvPr id="194563" name="Rectangle 5"/>
            <p:cNvSpPr>
              <a:spLocks noChangeArrowheads="1"/>
            </p:cNvSpPr>
            <p:nvPr/>
          </p:nvSpPr>
          <p:spPr bwMode="auto">
            <a:xfrm>
              <a:off x="225" y="935"/>
              <a:ext cx="5286" cy="2806"/>
            </a:xfrm>
            <a:prstGeom prst="rect">
              <a:avLst/>
            </a:prstGeom>
            <a:noFill/>
            <a:ln w="9525">
              <a:noFill/>
              <a:miter lim="800000"/>
              <a:headEnd/>
              <a:tailEnd/>
            </a:ln>
          </p:spPr>
          <p:txBody>
            <a:bodyPr/>
            <a:lstStyle/>
            <a:p>
              <a:pPr marL="342900" indent="-342900" eaLnBrk="0" hangingPunct="0">
                <a:spcBef>
                  <a:spcPct val="20000"/>
                </a:spcBef>
                <a:buClr>
                  <a:srgbClr val="FFFF00"/>
                </a:buClr>
              </a:pPr>
              <a:endParaRPr lang="fr-FR" sz="3200">
                <a:solidFill>
                  <a:schemeClr val="tx1"/>
                </a:solidFill>
                <a:latin typeface="Times"/>
              </a:endParaRPr>
            </a:p>
          </p:txBody>
        </p:sp>
        <p:pic>
          <p:nvPicPr>
            <p:cNvPr id="194565" name="Picture 2"/>
            <p:cNvPicPr>
              <a:picLocks noChangeAspect="1" noChangeArrowheads="1"/>
            </p:cNvPicPr>
            <p:nvPr/>
          </p:nvPicPr>
          <p:blipFill>
            <a:blip r:embed="rId3" cstate="print"/>
            <a:srcRect l="9648" t="22488" r="10538" b="21616"/>
            <a:stretch>
              <a:fillRect/>
            </a:stretch>
          </p:blipFill>
          <p:spPr bwMode="auto">
            <a:xfrm>
              <a:off x="1171" y="1117"/>
              <a:ext cx="3418" cy="2442"/>
            </a:xfrm>
            <a:prstGeom prst="rect">
              <a:avLst/>
            </a:prstGeom>
            <a:noFill/>
            <a:ln w="9525">
              <a:noFill/>
              <a:miter lim="800000"/>
              <a:headEnd/>
              <a:tailEnd/>
            </a:ln>
          </p:spPr>
        </p:pic>
        <p:sp>
          <p:nvSpPr>
            <p:cNvPr id="194566" name="Text Box 12"/>
            <p:cNvSpPr txBox="1">
              <a:spLocks noChangeArrowheads="1"/>
            </p:cNvSpPr>
            <p:nvPr/>
          </p:nvSpPr>
          <p:spPr bwMode="auto">
            <a:xfrm>
              <a:off x="2245" y="3287"/>
              <a:ext cx="1260" cy="192"/>
            </a:xfrm>
            <a:prstGeom prst="rect">
              <a:avLst/>
            </a:prstGeom>
            <a:solidFill>
              <a:schemeClr val="bg1"/>
            </a:solidFill>
            <a:ln w="9525">
              <a:noFill/>
              <a:miter lim="800000"/>
              <a:headEnd/>
              <a:tailEnd/>
            </a:ln>
          </p:spPr>
          <p:txBody>
            <a:bodyPr>
              <a:spAutoFit/>
            </a:bodyPr>
            <a:lstStyle/>
            <a:p>
              <a:pPr algn="ctr">
                <a:spcBef>
                  <a:spcPct val="50000"/>
                </a:spcBef>
              </a:pPr>
              <a:r>
                <a:rPr lang="fr-FR" sz="1400">
                  <a:solidFill>
                    <a:schemeClr val="tx1"/>
                  </a:solidFill>
                </a:rPr>
                <a:t>IEC</a:t>
              </a:r>
            </a:p>
          </p:txBody>
        </p:sp>
        <p:sp>
          <p:nvSpPr>
            <p:cNvPr id="194567" name="Text Box 13"/>
            <p:cNvSpPr txBox="1">
              <a:spLocks noChangeArrowheads="1"/>
            </p:cNvSpPr>
            <p:nvPr/>
          </p:nvSpPr>
          <p:spPr bwMode="auto">
            <a:xfrm>
              <a:off x="1202" y="1696"/>
              <a:ext cx="899" cy="192"/>
            </a:xfrm>
            <a:prstGeom prst="rect">
              <a:avLst/>
            </a:prstGeom>
            <a:solidFill>
              <a:schemeClr val="bg1"/>
            </a:solidFill>
            <a:ln w="9525">
              <a:noFill/>
              <a:miter lim="800000"/>
              <a:headEnd/>
              <a:tailEnd/>
            </a:ln>
          </p:spPr>
          <p:txBody>
            <a:bodyPr>
              <a:spAutoFit/>
            </a:bodyPr>
            <a:lstStyle/>
            <a:p>
              <a:pPr>
                <a:spcBef>
                  <a:spcPct val="50000"/>
                </a:spcBef>
              </a:pPr>
              <a:r>
                <a:rPr lang="fr-FR" sz="1400">
                  <a:solidFill>
                    <a:schemeClr val="tx1"/>
                  </a:solidFill>
                </a:rPr>
                <a:t>Bêta-bloquants</a:t>
              </a:r>
            </a:p>
          </p:txBody>
        </p:sp>
        <p:sp>
          <p:nvSpPr>
            <p:cNvPr id="194568" name="Text Box 14"/>
            <p:cNvSpPr txBox="1">
              <a:spLocks noChangeArrowheads="1"/>
            </p:cNvSpPr>
            <p:nvPr/>
          </p:nvSpPr>
          <p:spPr bwMode="auto">
            <a:xfrm>
              <a:off x="3696" y="1428"/>
              <a:ext cx="862" cy="460"/>
            </a:xfrm>
            <a:prstGeom prst="rect">
              <a:avLst/>
            </a:prstGeom>
            <a:solidFill>
              <a:schemeClr val="bg1"/>
            </a:solidFill>
            <a:ln w="9525">
              <a:noFill/>
              <a:miter lim="800000"/>
              <a:headEnd/>
              <a:tailEnd/>
            </a:ln>
          </p:spPr>
          <p:txBody>
            <a:bodyPr>
              <a:spAutoFit/>
            </a:bodyPr>
            <a:lstStyle/>
            <a:p>
              <a:pPr>
                <a:spcBef>
                  <a:spcPct val="50000"/>
                </a:spcBef>
              </a:pPr>
              <a:r>
                <a:rPr lang="fr-FR" sz="1400">
                  <a:solidFill>
                    <a:schemeClr val="tx1"/>
                  </a:solidFill>
                </a:rPr>
                <a:t>Antagonistes </a:t>
              </a:r>
              <a:br>
                <a:rPr lang="fr-FR" sz="1400">
                  <a:solidFill>
                    <a:schemeClr val="tx1"/>
                  </a:solidFill>
                </a:rPr>
              </a:br>
              <a:r>
                <a:rPr lang="fr-FR" sz="1400">
                  <a:solidFill>
                    <a:schemeClr val="tx1"/>
                  </a:solidFill>
                </a:rPr>
                <a:t>de l‘angio-</a:t>
              </a:r>
              <a:br>
                <a:rPr lang="fr-FR" sz="1400">
                  <a:solidFill>
                    <a:schemeClr val="tx1"/>
                  </a:solidFill>
                </a:rPr>
              </a:br>
              <a:r>
                <a:rPr lang="fr-FR" sz="1400">
                  <a:solidFill>
                    <a:schemeClr val="tx1"/>
                  </a:solidFill>
                </a:rPr>
                <a:t>tensine II</a:t>
              </a:r>
            </a:p>
          </p:txBody>
        </p:sp>
        <p:sp>
          <p:nvSpPr>
            <p:cNvPr id="194569" name="Text Box 15"/>
            <p:cNvSpPr txBox="1">
              <a:spLocks noChangeArrowheads="1"/>
            </p:cNvSpPr>
            <p:nvPr/>
          </p:nvSpPr>
          <p:spPr bwMode="auto">
            <a:xfrm>
              <a:off x="3742" y="2614"/>
              <a:ext cx="816" cy="326"/>
            </a:xfrm>
            <a:prstGeom prst="rect">
              <a:avLst/>
            </a:prstGeom>
            <a:solidFill>
              <a:schemeClr val="bg1"/>
            </a:solidFill>
            <a:ln w="9525">
              <a:noFill/>
              <a:miter lim="800000"/>
              <a:headEnd/>
              <a:tailEnd/>
            </a:ln>
          </p:spPr>
          <p:txBody>
            <a:bodyPr>
              <a:spAutoFit/>
            </a:bodyPr>
            <a:lstStyle/>
            <a:p>
              <a:pPr>
                <a:spcBef>
                  <a:spcPct val="50000"/>
                </a:spcBef>
              </a:pPr>
              <a:r>
                <a:rPr lang="fr-FR" sz="1400">
                  <a:solidFill>
                    <a:schemeClr val="tx1"/>
                  </a:solidFill>
                </a:rPr>
                <a:t>Antagonistes </a:t>
              </a:r>
              <a:br>
                <a:rPr lang="fr-FR" sz="1400">
                  <a:solidFill>
                    <a:schemeClr val="tx1"/>
                  </a:solidFill>
                </a:rPr>
              </a:br>
              <a:r>
                <a:rPr lang="fr-FR" sz="1400">
                  <a:solidFill>
                    <a:schemeClr val="tx1"/>
                  </a:solidFill>
                </a:rPr>
                <a:t>calciques</a:t>
              </a:r>
            </a:p>
          </p:txBody>
        </p:sp>
        <p:sp>
          <p:nvSpPr>
            <p:cNvPr id="194570" name="Text Box 16"/>
            <p:cNvSpPr txBox="1">
              <a:spLocks noChangeArrowheads="1"/>
            </p:cNvSpPr>
            <p:nvPr/>
          </p:nvSpPr>
          <p:spPr bwMode="auto">
            <a:xfrm>
              <a:off x="1224" y="2697"/>
              <a:ext cx="794" cy="192"/>
            </a:xfrm>
            <a:prstGeom prst="rect">
              <a:avLst/>
            </a:prstGeom>
            <a:solidFill>
              <a:schemeClr val="bg1"/>
            </a:solidFill>
            <a:ln w="9525">
              <a:noFill/>
              <a:miter lim="800000"/>
              <a:headEnd/>
              <a:tailEnd/>
            </a:ln>
          </p:spPr>
          <p:txBody>
            <a:bodyPr>
              <a:spAutoFit/>
            </a:bodyPr>
            <a:lstStyle/>
            <a:p>
              <a:pPr>
                <a:spcBef>
                  <a:spcPct val="50000"/>
                </a:spcBef>
              </a:pPr>
              <a:r>
                <a:rPr lang="en-US" sz="1400">
                  <a:solidFill>
                    <a:schemeClr val="tx1"/>
                  </a:solidFill>
                  <a:sym typeface="Symbol" pitchFamily="18" charset="2"/>
                </a:rPr>
                <a:t>-bloquants</a:t>
              </a:r>
              <a:endParaRPr lang="fr-FR" sz="1400">
                <a:solidFill>
                  <a:schemeClr val="tx1"/>
                </a:solidFill>
                <a:sym typeface="Symbol" pitchFamily="18" charset="2"/>
              </a:endParaRPr>
            </a:p>
          </p:txBody>
        </p:sp>
        <p:sp>
          <p:nvSpPr>
            <p:cNvPr id="194571" name="Text Box 17"/>
            <p:cNvSpPr txBox="1">
              <a:spLocks noChangeArrowheads="1"/>
            </p:cNvSpPr>
            <p:nvPr/>
          </p:nvSpPr>
          <p:spPr bwMode="auto">
            <a:xfrm>
              <a:off x="2336" y="1152"/>
              <a:ext cx="1124" cy="192"/>
            </a:xfrm>
            <a:prstGeom prst="rect">
              <a:avLst/>
            </a:prstGeom>
            <a:solidFill>
              <a:schemeClr val="bg1"/>
            </a:solidFill>
            <a:ln w="9525">
              <a:noFill/>
              <a:miter lim="800000"/>
              <a:headEnd/>
              <a:tailEnd/>
            </a:ln>
          </p:spPr>
          <p:txBody>
            <a:bodyPr>
              <a:spAutoFit/>
            </a:bodyPr>
            <a:lstStyle/>
            <a:p>
              <a:pPr algn="ctr">
                <a:spcBef>
                  <a:spcPct val="50000"/>
                </a:spcBef>
              </a:pPr>
              <a:r>
                <a:rPr lang="fr-FR" sz="1400">
                  <a:solidFill>
                    <a:schemeClr val="tx1"/>
                  </a:solidFill>
                </a:rPr>
                <a:t>Diurétiques</a:t>
              </a: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957B89D-788B-3C4F-90D2-3EE67ABF2083}"/>
              </a:ext>
            </a:extLst>
          </p:cNvPr>
          <p:cNvPicPr>
            <a:picLocks noChangeAspect="1"/>
          </p:cNvPicPr>
          <p:nvPr/>
        </p:nvPicPr>
        <p:blipFill>
          <a:blip r:embed="rId2"/>
          <a:stretch>
            <a:fillRect/>
          </a:stretch>
        </p:blipFill>
        <p:spPr>
          <a:xfrm>
            <a:off x="448818" y="180594"/>
            <a:ext cx="8246364" cy="6496812"/>
          </a:xfrm>
          <a:prstGeom prst="rect">
            <a:avLst/>
          </a:prstGeom>
        </p:spPr>
      </p:pic>
    </p:spTree>
    <p:extLst>
      <p:ext uri="{BB962C8B-B14F-4D97-AF65-F5344CB8AC3E}">
        <p14:creationId xmlns:p14="http://schemas.microsoft.com/office/powerpoint/2010/main" val="15414349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B33D460-EA88-4886-A016-45F16AC0007C}"/>
              </a:ext>
            </a:extLst>
          </p:cNvPr>
          <p:cNvSpPr>
            <a:spLocks noGrp="1"/>
          </p:cNvSpPr>
          <p:nvPr>
            <p:ph type="title"/>
          </p:nvPr>
        </p:nvSpPr>
        <p:spPr>
          <a:xfrm>
            <a:off x="381000" y="228600"/>
            <a:ext cx="8458200" cy="1524000"/>
          </a:xfrm>
        </p:spPr>
        <p:txBody>
          <a:bodyPr/>
          <a:lstStyle/>
          <a:p>
            <a:r>
              <a:rPr lang="en-US" dirty="0"/>
              <a:t>Diagnostic de </a:t>
            </a:r>
            <a:r>
              <a:rPr lang="en-US" dirty="0" err="1"/>
              <a:t>l’HTA</a:t>
            </a:r>
            <a:endParaRPr lang="en-US" dirty="0"/>
          </a:p>
        </p:txBody>
      </p:sp>
      <p:pic>
        <p:nvPicPr>
          <p:cNvPr id="2" name="Image 1">
            <a:extLst>
              <a:ext uri="{FF2B5EF4-FFF2-40B4-BE49-F238E27FC236}">
                <a16:creationId xmlns:a16="http://schemas.microsoft.com/office/drawing/2014/main" id="{8FB4C28E-0159-174E-BFCD-45D4B5555304}"/>
              </a:ext>
            </a:extLst>
          </p:cNvPr>
          <p:cNvPicPr>
            <a:picLocks noChangeAspect="1"/>
          </p:cNvPicPr>
          <p:nvPr/>
        </p:nvPicPr>
        <p:blipFill>
          <a:blip r:embed="rId2"/>
          <a:stretch>
            <a:fillRect/>
          </a:stretch>
        </p:blipFill>
        <p:spPr>
          <a:xfrm>
            <a:off x="1306286" y="1981200"/>
            <a:ext cx="6531428" cy="4114800"/>
          </a:xfrm>
          <a:prstGeom prst="rect">
            <a:avLst/>
          </a:prstGeom>
          <a:noFill/>
        </p:spPr>
      </p:pic>
      <p:sp>
        <p:nvSpPr>
          <p:cNvPr id="4" name="ZoneTexte 3">
            <a:extLst>
              <a:ext uri="{FF2B5EF4-FFF2-40B4-BE49-F238E27FC236}">
                <a16:creationId xmlns:a16="http://schemas.microsoft.com/office/drawing/2014/main" id="{F2DCF474-B372-FB44-8885-7B8C22664D44}"/>
              </a:ext>
            </a:extLst>
          </p:cNvPr>
          <p:cNvSpPr txBox="1"/>
          <p:nvPr/>
        </p:nvSpPr>
        <p:spPr>
          <a:xfrm>
            <a:off x="161506" y="6165304"/>
            <a:ext cx="8874990" cy="584775"/>
          </a:xfrm>
          <a:prstGeom prst="rect">
            <a:avLst/>
          </a:prstGeom>
          <a:noFill/>
        </p:spPr>
        <p:txBody>
          <a:bodyPr wrap="square" rtlCol="0">
            <a:spAutoFit/>
          </a:bodyPr>
          <a:lstStyle/>
          <a:p>
            <a:r>
              <a:rPr lang="en" sz="1600" dirty="0">
                <a:solidFill>
                  <a:schemeClr val="tx1"/>
                </a:solidFill>
              </a:rPr>
              <a:t>2018 ESC/ESH Guidelines for the management of arterial hypertension </a:t>
            </a:r>
            <a:r>
              <a:rPr lang="fr-CH" sz="1600" dirty="0" err="1">
                <a:solidFill>
                  <a:schemeClr val="tx1"/>
                </a:solidFill>
              </a:rPr>
              <a:t>European</a:t>
            </a:r>
            <a:r>
              <a:rPr lang="fr-CH" sz="1600" dirty="0">
                <a:solidFill>
                  <a:schemeClr val="tx1"/>
                </a:solidFill>
              </a:rPr>
              <a:t> </a:t>
            </a:r>
            <a:r>
              <a:rPr lang="fr-CH" sz="1600" dirty="0" err="1">
                <a:solidFill>
                  <a:schemeClr val="tx1"/>
                </a:solidFill>
              </a:rPr>
              <a:t>Heart</a:t>
            </a:r>
            <a:r>
              <a:rPr lang="fr-CH" sz="1600" dirty="0">
                <a:solidFill>
                  <a:schemeClr val="tx1"/>
                </a:solidFill>
              </a:rPr>
              <a:t> Journal (2018) 39, 3021–3104 ESC/ESH GUIDELINESdoi:10.1093/</a:t>
            </a:r>
            <a:r>
              <a:rPr lang="fr-CH" sz="1600" dirty="0" err="1">
                <a:solidFill>
                  <a:schemeClr val="tx1"/>
                </a:solidFill>
              </a:rPr>
              <a:t>eurheartj</a:t>
            </a:r>
            <a:r>
              <a:rPr lang="fr-CH" sz="1600" dirty="0">
                <a:solidFill>
                  <a:schemeClr val="tx1"/>
                </a:solidFill>
              </a:rPr>
              <a:t>/ehy339</a:t>
            </a:r>
          </a:p>
        </p:txBody>
      </p:sp>
    </p:spTree>
    <p:extLst>
      <p:ext uri="{BB962C8B-B14F-4D97-AF65-F5344CB8AC3E}">
        <p14:creationId xmlns:p14="http://schemas.microsoft.com/office/powerpoint/2010/main" val="3175653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40589CF-103F-4052-9A1F-730975F43C26}"/>
              </a:ext>
            </a:extLst>
          </p:cNvPr>
          <p:cNvSpPr>
            <a:spLocks noGrp="1"/>
          </p:cNvSpPr>
          <p:nvPr>
            <p:ph type="title"/>
          </p:nvPr>
        </p:nvSpPr>
        <p:spPr>
          <a:xfrm>
            <a:off x="381000" y="228600"/>
            <a:ext cx="8458200" cy="1524000"/>
          </a:xfrm>
        </p:spPr>
        <p:txBody>
          <a:bodyPr/>
          <a:lstStyle/>
          <a:p>
            <a:r>
              <a:rPr lang="en-US" dirty="0" err="1"/>
              <a:t>Traitement</a:t>
            </a:r>
            <a:r>
              <a:rPr lang="en-US" dirty="0"/>
              <a:t> de </a:t>
            </a:r>
            <a:r>
              <a:rPr lang="en-US" dirty="0" err="1"/>
              <a:t>l’HTA</a:t>
            </a:r>
            <a:endParaRPr lang="en-US" dirty="0"/>
          </a:p>
        </p:txBody>
      </p:sp>
      <p:pic>
        <p:nvPicPr>
          <p:cNvPr id="2" name="Image 1">
            <a:extLst>
              <a:ext uri="{FF2B5EF4-FFF2-40B4-BE49-F238E27FC236}">
                <a16:creationId xmlns:a16="http://schemas.microsoft.com/office/drawing/2014/main" id="{0D49957A-83EA-7842-8C16-42FDAF34A378}"/>
              </a:ext>
            </a:extLst>
          </p:cNvPr>
          <p:cNvPicPr>
            <a:picLocks noChangeAspect="1"/>
          </p:cNvPicPr>
          <p:nvPr/>
        </p:nvPicPr>
        <p:blipFill>
          <a:blip r:embed="rId2"/>
          <a:stretch>
            <a:fillRect/>
          </a:stretch>
        </p:blipFill>
        <p:spPr>
          <a:xfrm>
            <a:off x="1039983" y="1981200"/>
            <a:ext cx="7064034" cy="4114800"/>
          </a:xfrm>
          <a:prstGeom prst="rect">
            <a:avLst/>
          </a:prstGeom>
          <a:noFill/>
        </p:spPr>
      </p:pic>
      <p:sp>
        <p:nvSpPr>
          <p:cNvPr id="4" name="ZoneTexte 3">
            <a:extLst>
              <a:ext uri="{FF2B5EF4-FFF2-40B4-BE49-F238E27FC236}">
                <a16:creationId xmlns:a16="http://schemas.microsoft.com/office/drawing/2014/main" id="{11336D24-5524-6B4F-BA37-0CCA97C64969}"/>
              </a:ext>
            </a:extLst>
          </p:cNvPr>
          <p:cNvSpPr txBox="1"/>
          <p:nvPr/>
        </p:nvSpPr>
        <p:spPr>
          <a:xfrm>
            <a:off x="161506" y="6165304"/>
            <a:ext cx="8874990" cy="584775"/>
          </a:xfrm>
          <a:prstGeom prst="rect">
            <a:avLst/>
          </a:prstGeom>
          <a:noFill/>
        </p:spPr>
        <p:txBody>
          <a:bodyPr wrap="square" rtlCol="0">
            <a:spAutoFit/>
          </a:bodyPr>
          <a:lstStyle/>
          <a:p>
            <a:r>
              <a:rPr lang="en" sz="1600" dirty="0">
                <a:solidFill>
                  <a:schemeClr val="tx1"/>
                </a:solidFill>
              </a:rPr>
              <a:t>2018 ESC/ESH Guidelines for the management of arterial hypertension </a:t>
            </a:r>
            <a:r>
              <a:rPr lang="fr-CH" sz="1600" dirty="0" err="1">
                <a:solidFill>
                  <a:schemeClr val="tx1"/>
                </a:solidFill>
              </a:rPr>
              <a:t>European</a:t>
            </a:r>
            <a:r>
              <a:rPr lang="fr-CH" sz="1600" dirty="0">
                <a:solidFill>
                  <a:schemeClr val="tx1"/>
                </a:solidFill>
              </a:rPr>
              <a:t> </a:t>
            </a:r>
            <a:r>
              <a:rPr lang="fr-CH" sz="1600" dirty="0" err="1">
                <a:solidFill>
                  <a:schemeClr val="tx1"/>
                </a:solidFill>
              </a:rPr>
              <a:t>Heart</a:t>
            </a:r>
            <a:r>
              <a:rPr lang="fr-CH" sz="1600" dirty="0">
                <a:solidFill>
                  <a:schemeClr val="tx1"/>
                </a:solidFill>
              </a:rPr>
              <a:t> Journal (2018) 39, 3021–3104 ESC/ESH GUIDELINESdoi:10.1093/</a:t>
            </a:r>
            <a:r>
              <a:rPr lang="fr-CH" sz="1600" dirty="0" err="1">
                <a:solidFill>
                  <a:schemeClr val="tx1"/>
                </a:solidFill>
              </a:rPr>
              <a:t>eurheartj</a:t>
            </a:r>
            <a:r>
              <a:rPr lang="fr-CH" sz="1600" dirty="0">
                <a:solidFill>
                  <a:schemeClr val="tx1"/>
                </a:solidFill>
              </a:rPr>
              <a:t>/ehy339</a:t>
            </a:r>
          </a:p>
        </p:txBody>
      </p:sp>
    </p:spTree>
    <p:extLst>
      <p:ext uri="{BB962C8B-B14F-4D97-AF65-F5344CB8AC3E}">
        <p14:creationId xmlns:p14="http://schemas.microsoft.com/office/powerpoint/2010/main" val="21443217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289F507-19DD-4ADB-86CE-1A58B630A555}"/>
              </a:ext>
            </a:extLst>
          </p:cNvPr>
          <p:cNvSpPr>
            <a:spLocks noGrp="1"/>
          </p:cNvSpPr>
          <p:nvPr>
            <p:ph type="title"/>
          </p:nvPr>
        </p:nvSpPr>
        <p:spPr>
          <a:xfrm>
            <a:off x="381000" y="228600"/>
            <a:ext cx="8458200" cy="1524000"/>
          </a:xfrm>
        </p:spPr>
        <p:txBody>
          <a:bodyPr/>
          <a:lstStyle/>
          <a:p>
            <a:r>
              <a:rPr lang="en-US" dirty="0" err="1"/>
              <a:t>Stratégie</a:t>
            </a:r>
            <a:r>
              <a:rPr lang="en-US" dirty="0"/>
              <a:t> </a:t>
            </a:r>
            <a:r>
              <a:rPr lang="en-US" dirty="0" err="1"/>
              <a:t>thérapeutique</a:t>
            </a:r>
            <a:r>
              <a:rPr lang="en-US" dirty="0"/>
              <a:t> HTA</a:t>
            </a:r>
          </a:p>
        </p:txBody>
      </p:sp>
      <p:pic>
        <p:nvPicPr>
          <p:cNvPr id="2" name="Image 1">
            <a:extLst>
              <a:ext uri="{FF2B5EF4-FFF2-40B4-BE49-F238E27FC236}">
                <a16:creationId xmlns:a16="http://schemas.microsoft.com/office/drawing/2014/main" id="{7962C743-2C2E-A54B-9D06-B9BC646B2BCD}"/>
              </a:ext>
            </a:extLst>
          </p:cNvPr>
          <p:cNvPicPr>
            <a:picLocks noChangeAspect="1"/>
          </p:cNvPicPr>
          <p:nvPr/>
        </p:nvPicPr>
        <p:blipFill>
          <a:blip r:embed="rId2"/>
          <a:stretch>
            <a:fillRect/>
          </a:stretch>
        </p:blipFill>
        <p:spPr>
          <a:xfrm>
            <a:off x="1478165" y="1981200"/>
            <a:ext cx="6187669" cy="4114800"/>
          </a:xfrm>
          <a:prstGeom prst="rect">
            <a:avLst/>
          </a:prstGeom>
          <a:noFill/>
        </p:spPr>
      </p:pic>
      <p:sp>
        <p:nvSpPr>
          <p:cNvPr id="4" name="ZoneTexte 3">
            <a:extLst>
              <a:ext uri="{FF2B5EF4-FFF2-40B4-BE49-F238E27FC236}">
                <a16:creationId xmlns:a16="http://schemas.microsoft.com/office/drawing/2014/main" id="{32D1F79E-8C6B-904F-B459-16C4C2FB7170}"/>
              </a:ext>
            </a:extLst>
          </p:cNvPr>
          <p:cNvSpPr txBox="1"/>
          <p:nvPr/>
        </p:nvSpPr>
        <p:spPr>
          <a:xfrm>
            <a:off x="161506" y="6165304"/>
            <a:ext cx="8874990" cy="584775"/>
          </a:xfrm>
          <a:prstGeom prst="rect">
            <a:avLst/>
          </a:prstGeom>
          <a:noFill/>
        </p:spPr>
        <p:txBody>
          <a:bodyPr wrap="square" rtlCol="0">
            <a:spAutoFit/>
          </a:bodyPr>
          <a:lstStyle/>
          <a:p>
            <a:r>
              <a:rPr lang="en" sz="1600" dirty="0">
                <a:solidFill>
                  <a:schemeClr val="tx1"/>
                </a:solidFill>
              </a:rPr>
              <a:t>2018 ESC/ESH Guidelines for the management of arterial hypertension </a:t>
            </a:r>
            <a:r>
              <a:rPr lang="fr-CH" sz="1600" dirty="0" err="1">
                <a:solidFill>
                  <a:schemeClr val="tx1"/>
                </a:solidFill>
              </a:rPr>
              <a:t>European</a:t>
            </a:r>
            <a:r>
              <a:rPr lang="fr-CH" sz="1600" dirty="0">
                <a:solidFill>
                  <a:schemeClr val="tx1"/>
                </a:solidFill>
              </a:rPr>
              <a:t> </a:t>
            </a:r>
            <a:r>
              <a:rPr lang="fr-CH" sz="1600" dirty="0" err="1">
                <a:solidFill>
                  <a:schemeClr val="tx1"/>
                </a:solidFill>
              </a:rPr>
              <a:t>Heart</a:t>
            </a:r>
            <a:r>
              <a:rPr lang="fr-CH" sz="1600" dirty="0">
                <a:solidFill>
                  <a:schemeClr val="tx1"/>
                </a:solidFill>
              </a:rPr>
              <a:t> Journal (2018) 39, 3021–3104 ESC/ESH GUIDELINESdoi:10.1093/</a:t>
            </a:r>
            <a:r>
              <a:rPr lang="fr-CH" sz="1600" dirty="0" err="1">
                <a:solidFill>
                  <a:schemeClr val="tx1"/>
                </a:solidFill>
              </a:rPr>
              <a:t>eurheartj</a:t>
            </a:r>
            <a:r>
              <a:rPr lang="fr-CH" sz="1600" dirty="0">
                <a:solidFill>
                  <a:schemeClr val="tx1"/>
                </a:solidFill>
              </a:rPr>
              <a:t>/ehy339</a:t>
            </a:r>
          </a:p>
        </p:txBody>
      </p:sp>
    </p:spTree>
    <p:extLst>
      <p:ext uri="{BB962C8B-B14F-4D97-AF65-F5344CB8AC3E}">
        <p14:creationId xmlns:p14="http://schemas.microsoft.com/office/powerpoint/2010/main" val="38786879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2"/>
          <p:cNvSpPr>
            <a:spLocks noGrp="1" noChangeArrowheads="1"/>
          </p:cNvSpPr>
          <p:nvPr>
            <p:ph type="title"/>
          </p:nvPr>
        </p:nvSpPr>
        <p:spPr/>
        <p:txBody>
          <a:bodyPr/>
          <a:lstStyle/>
          <a:p>
            <a:r>
              <a:rPr lang="fr-CH"/>
              <a:t>Contrôle de l’HTA</a:t>
            </a:r>
            <a:endParaRPr lang="fr-FR"/>
          </a:p>
        </p:txBody>
      </p:sp>
      <p:sp>
        <p:nvSpPr>
          <p:cNvPr id="196610" name="Rectangle 3"/>
          <p:cNvSpPr>
            <a:spLocks noGrp="1" noChangeArrowheads="1"/>
          </p:cNvSpPr>
          <p:nvPr>
            <p:ph type="body" idx="1"/>
          </p:nvPr>
        </p:nvSpPr>
        <p:spPr>
          <a:xfrm>
            <a:off x="685800" y="2628900"/>
            <a:ext cx="7772400" cy="2374900"/>
          </a:xfrm>
        </p:spPr>
        <p:txBody>
          <a:bodyPr/>
          <a:lstStyle/>
          <a:p>
            <a:r>
              <a:rPr lang="fr-CH"/>
              <a:t>50% des malades hypertendus savent qu’ils le sont.</a:t>
            </a:r>
          </a:p>
          <a:p>
            <a:r>
              <a:rPr lang="fr-CH"/>
              <a:t>50% d’entre eux sont traités.</a:t>
            </a:r>
          </a:p>
          <a:p>
            <a:r>
              <a:rPr lang="fr-CH"/>
              <a:t>50% de ces derniers ont une pression normalisée</a:t>
            </a:r>
            <a:endParaRPr lang="fr-FR"/>
          </a:p>
        </p:txBody>
      </p:sp>
      <p:sp>
        <p:nvSpPr>
          <p:cNvPr id="196611" name="Rectangle 4"/>
          <p:cNvSpPr>
            <a:spLocks noChangeArrowheads="1"/>
          </p:cNvSpPr>
          <p:nvPr/>
        </p:nvSpPr>
        <p:spPr bwMode="auto">
          <a:xfrm>
            <a:off x="3043238" y="1989138"/>
            <a:ext cx="3041650" cy="641350"/>
          </a:xfrm>
          <a:prstGeom prst="rect">
            <a:avLst/>
          </a:prstGeom>
          <a:noFill/>
          <a:ln w="12700">
            <a:noFill/>
            <a:miter lim="800000"/>
            <a:headEnd type="none" w="sm" len="sm"/>
            <a:tailEnd type="none" w="sm" len="sm"/>
          </a:ln>
        </p:spPr>
        <p:txBody>
          <a:bodyPr wrap="none">
            <a:spAutoFit/>
          </a:bodyPr>
          <a:lstStyle/>
          <a:p>
            <a:pPr algn="ctr" eaLnBrk="0" hangingPunct="0">
              <a:spcBef>
                <a:spcPct val="20000"/>
              </a:spcBef>
              <a:buClr>
                <a:schemeClr val="tx1"/>
              </a:buClr>
            </a:pPr>
            <a:r>
              <a:rPr lang="fr-CH" sz="3600">
                <a:solidFill>
                  <a:srgbClr val="FFFF00"/>
                </a:solidFill>
              </a:rPr>
              <a:t>Règle des 50 %</a:t>
            </a:r>
          </a:p>
        </p:txBody>
      </p:sp>
      <p:sp>
        <p:nvSpPr>
          <p:cNvPr id="196612" name="Rectangle 5"/>
          <p:cNvSpPr>
            <a:spLocks noChangeArrowheads="1"/>
          </p:cNvSpPr>
          <p:nvPr/>
        </p:nvSpPr>
        <p:spPr bwMode="auto">
          <a:xfrm>
            <a:off x="107950" y="5084763"/>
            <a:ext cx="8964613" cy="1190625"/>
          </a:xfrm>
          <a:prstGeom prst="rect">
            <a:avLst/>
          </a:prstGeom>
          <a:noFill/>
          <a:ln w="12700">
            <a:noFill/>
            <a:miter lim="800000"/>
            <a:headEnd type="none" w="sm" len="sm"/>
            <a:tailEnd type="none" w="sm" len="sm"/>
          </a:ln>
        </p:spPr>
        <p:txBody>
          <a:bodyPr>
            <a:spAutoFit/>
          </a:bodyPr>
          <a:lstStyle/>
          <a:p>
            <a:pPr algn="ctr" eaLnBrk="0" hangingPunct="0">
              <a:spcBef>
                <a:spcPct val="20000"/>
              </a:spcBef>
              <a:buClr>
                <a:schemeClr val="tx1"/>
              </a:buClr>
            </a:pPr>
            <a:r>
              <a:rPr lang="fr-CH" sz="3600">
                <a:solidFill>
                  <a:srgbClr val="FFFF00"/>
                </a:solidFill>
              </a:rPr>
              <a:t>De ce fait les malades hypertendus demeurent à risque élevé par rapport aux normotendus.</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8657" name="Rectangle 2"/>
          <p:cNvSpPr>
            <a:spLocks noGrp="1" noChangeArrowheads="1"/>
          </p:cNvSpPr>
          <p:nvPr>
            <p:ph type="title"/>
          </p:nvPr>
        </p:nvSpPr>
        <p:spPr/>
        <p:txBody>
          <a:bodyPr/>
          <a:lstStyle/>
          <a:p>
            <a:r>
              <a:rPr lang="fr-FR" altLang="fr-FR"/>
              <a:t>HTA</a:t>
            </a:r>
            <a:r>
              <a:rPr lang="fr-CH" altLang="fr-FR"/>
              <a:t> </a:t>
            </a:r>
            <a:r>
              <a:rPr lang="fr-FR" altLang="fr-FR"/>
              <a:t>: que faire</a:t>
            </a:r>
            <a:r>
              <a:rPr lang="fr-CH" altLang="fr-FR"/>
              <a:t> </a:t>
            </a:r>
            <a:r>
              <a:rPr lang="fr-FR" altLang="fr-FR"/>
              <a:t>?</a:t>
            </a:r>
          </a:p>
        </p:txBody>
      </p:sp>
      <p:sp>
        <p:nvSpPr>
          <p:cNvPr id="84995" name="Rectangle 3"/>
          <p:cNvSpPr>
            <a:spLocks noGrp="1" noChangeArrowheads="1"/>
          </p:cNvSpPr>
          <p:nvPr>
            <p:ph type="body" idx="1"/>
          </p:nvPr>
        </p:nvSpPr>
        <p:spPr>
          <a:xfrm>
            <a:off x="228600" y="1828800"/>
            <a:ext cx="8534400" cy="4114800"/>
          </a:xfrm>
        </p:spPr>
        <p:txBody>
          <a:bodyPr/>
          <a:lstStyle/>
          <a:p>
            <a:pPr>
              <a:lnSpc>
                <a:spcPct val="90000"/>
              </a:lnSpc>
            </a:pPr>
            <a:r>
              <a:rPr lang="fr-FR" altLang="fr-FR" sz="2800"/>
              <a:t>Contrôler régulièrement votre pression (pharmacie, médecin, don du sang etc…)</a:t>
            </a:r>
            <a:r>
              <a:rPr lang="fr-CH" altLang="fr-FR" sz="2800"/>
              <a:t> !</a:t>
            </a:r>
            <a:endParaRPr lang="fr-FR" altLang="fr-FR" sz="2800"/>
          </a:p>
          <a:p>
            <a:pPr>
              <a:lnSpc>
                <a:spcPct val="90000"/>
              </a:lnSpc>
            </a:pPr>
            <a:r>
              <a:rPr lang="fr-FR" altLang="fr-FR" sz="2800"/>
              <a:t>Evitez l’excès pondéral</a:t>
            </a:r>
            <a:r>
              <a:rPr lang="fr-CH" altLang="fr-FR" sz="2800"/>
              <a:t> !</a:t>
            </a:r>
            <a:endParaRPr lang="fr-FR" altLang="fr-FR" sz="2800"/>
          </a:p>
          <a:p>
            <a:pPr>
              <a:lnSpc>
                <a:spcPct val="90000"/>
              </a:lnSpc>
            </a:pPr>
            <a:r>
              <a:rPr lang="fr-FR" altLang="fr-FR" sz="2800"/>
              <a:t>Mangez sainement</a:t>
            </a:r>
            <a:r>
              <a:rPr lang="fr-CH" altLang="fr-FR" sz="2800"/>
              <a:t> !</a:t>
            </a:r>
            <a:endParaRPr lang="fr-FR" altLang="fr-FR" sz="2800"/>
          </a:p>
          <a:p>
            <a:pPr>
              <a:lnSpc>
                <a:spcPct val="90000"/>
              </a:lnSpc>
            </a:pPr>
            <a:r>
              <a:rPr lang="fr-FR" altLang="fr-FR" sz="2800"/>
              <a:t>Evitez de manger trop salé</a:t>
            </a:r>
            <a:r>
              <a:rPr lang="fr-CH" altLang="fr-FR" sz="2800"/>
              <a:t> !</a:t>
            </a:r>
          </a:p>
          <a:p>
            <a:pPr>
              <a:lnSpc>
                <a:spcPct val="90000"/>
              </a:lnSpc>
            </a:pPr>
            <a:r>
              <a:rPr lang="fr-FR" altLang="fr-FR" sz="2800"/>
              <a:t>Si votre pression artérielle est trop élevée consultez votre médecin qui décidera si un traitement est nécessaire</a:t>
            </a:r>
            <a:r>
              <a:rPr lang="fr-CH" altLang="fr-FR" sz="2800"/>
              <a:t> !</a:t>
            </a:r>
            <a:endParaRPr lang="fr-FR" altLang="fr-FR" sz="2800"/>
          </a:p>
          <a:p>
            <a:pPr>
              <a:lnSpc>
                <a:spcPct val="90000"/>
              </a:lnSpc>
            </a:pPr>
            <a:r>
              <a:rPr lang="fr-FR" altLang="fr-FR" sz="2800"/>
              <a:t>Si c’est le cas, prenez régulièrement le traitement</a:t>
            </a:r>
            <a:r>
              <a:rPr lang="fr-CH" altLang="fr-FR" sz="2800"/>
              <a:t> prescrit !</a:t>
            </a:r>
            <a:endParaRPr lang="fr-FR" altLang="fr-FR" sz="2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49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49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499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499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499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build="p"/>
    </p:bld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9681" name="Rectangle 2"/>
          <p:cNvSpPr>
            <a:spLocks noGrp="1" noChangeArrowheads="1"/>
          </p:cNvSpPr>
          <p:nvPr>
            <p:ph type="title"/>
          </p:nvPr>
        </p:nvSpPr>
        <p:spPr/>
        <p:txBody>
          <a:bodyPr/>
          <a:lstStyle/>
          <a:p>
            <a:r>
              <a:rPr lang="fr-FR" altLang="fr-FR">
                <a:latin typeface="Times New Roman" pitchFamily="18" charset="0"/>
              </a:rPr>
              <a:t>Le cholestérol</a:t>
            </a:r>
          </a:p>
        </p:txBody>
      </p:sp>
      <p:sp>
        <p:nvSpPr>
          <p:cNvPr id="86019" name="Rectangle 3"/>
          <p:cNvSpPr>
            <a:spLocks noGrp="1" noChangeArrowheads="1"/>
          </p:cNvSpPr>
          <p:nvPr>
            <p:ph type="body" idx="1"/>
          </p:nvPr>
        </p:nvSpPr>
        <p:spPr/>
        <p:txBody>
          <a:bodyPr/>
          <a:lstStyle/>
          <a:p>
            <a:r>
              <a:rPr lang="fr-FR" altLang="fr-FR">
                <a:latin typeface="Times New Roman" pitchFamily="18" charset="0"/>
              </a:rPr>
              <a:t>Le cholestérol est indispensable à la vie.</a:t>
            </a:r>
          </a:p>
          <a:p>
            <a:r>
              <a:rPr lang="fr-FR" altLang="fr-FR">
                <a:latin typeface="Times New Roman" pitchFamily="18" charset="0"/>
              </a:rPr>
              <a:t>Le taux de cholestérol grimpe en silence.</a:t>
            </a:r>
          </a:p>
          <a:p>
            <a:r>
              <a:rPr lang="fr-FR" altLang="fr-FR">
                <a:latin typeface="Times New Roman" pitchFamily="18" charset="0"/>
              </a:rPr>
              <a:t>Le</a:t>
            </a:r>
            <a:r>
              <a:rPr lang="fr-CH" altLang="fr-FR">
                <a:latin typeface="Times New Roman" pitchFamily="18" charset="0"/>
              </a:rPr>
              <a:t> « </a:t>
            </a:r>
            <a:r>
              <a:rPr lang="fr-FR" altLang="fr-FR">
                <a:latin typeface="Times New Roman" pitchFamily="18" charset="0"/>
              </a:rPr>
              <a:t>bon » et le « mauvais » cholestérol :</a:t>
            </a:r>
          </a:p>
          <a:p>
            <a:pPr lvl="1"/>
            <a:r>
              <a:rPr lang="fr-CH" altLang="fr-FR">
                <a:latin typeface="Times New Roman" pitchFamily="18" charset="0"/>
              </a:rPr>
              <a:t>LDL Cholestérol</a:t>
            </a:r>
          </a:p>
          <a:p>
            <a:pPr lvl="1"/>
            <a:r>
              <a:rPr lang="fr-FR" altLang="fr-FR">
                <a:latin typeface="Times New Roman" pitchFamily="18" charset="0"/>
              </a:rPr>
              <a:t>HDL Cholestérol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60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60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6019">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6019">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60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9"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9"/>
          <p:cNvSpPr>
            <a:spLocks noGrp="1" noChangeArrowheads="1"/>
          </p:cNvSpPr>
          <p:nvPr>
            <p:ph type="title"/>
          </p:nvPr>
        </p:nvSpPr>
        <p:spPr>
          <a:xfrm>
            <a:off x="838200" y="609600"/>
            <a:ext cx="7772400" cy="1143000"/>
          </a:xfrm>
        </p:spPr>
        <p:txBody>
          <a:bodyPr lIns="92075" tIns="46038" rIns="92075" bIns="46038"/>
          <a:lstStyle/>
          <a:p>
            <a:r>
              <a:rPr lang="en-GB" altLang="fr-FR"/>
              <a:t>Relation entre taux de cholestérol et mortalité coronarienne</a:t>
            </a:r>
            <a:endParaRPr lang="fr-FR" altLang="fr-FR" sz="4000">
              <a:solidFill>
                <a:schemeClr val="tx1"/>
              </a:solidFill>
            </a:endParaRPr>
          </a:p>
        </p:txBody>
      </p:sp>
      <p:sp>
        <p:nvSpPr>
          <p:cNvPr id="200706" name="Rectangle 91"/>
          <p:cNvSpPr>
            <a:spLocks noChangeArrowheads="1"/>
          </p:cNvSpPr>
          <p:nvPr/>
        </p:nvSpPr>
        <p:spPr bwMode="auto">
          <a:xfrm>
            <a:off x="2730500" y="5786438"/>
            <a:ext cx="525463" cy="347662"/>
          </a:xfrm>
          <a:prstGeom prst="rect">
            <a:avLst/>
          </a:prstGeom>
          <a:noFill/>
          <a:ln w="12700">
            <a:noFill/>
            <a:miter lim="800000"/>
            <a:headEnd/>
            <a:tailEnd/>
          </a:ln>
        </p:spPr>
        <p:txBody>
          <a:bodyPr lIns="90488" tIns="44450" rIns="90488" bIns="44450">
            <a:spAutoFit/>
          </a:bodyPr>
          <a:lstStyle/>
          <a:p>
            <a:pPr algn="ctr" defTabSz="762000" eaLnBrk="0" hangingPunct="0"/>
            <a:r>
              <a:rPr lang="de-DE" altLang="fr-FR" sz="1700" b="1">
                <a:solidFill>
                  <a:schemeClr val="tx1"/>
                </a:solidFill>
                <a:latin typeface="Arial" charset="0"/>
              </a:rPr>
              <a:t>0</a:t>
            </a:r>
          </a:p>
        </p:txBody>
      </p:sp>
      <p:sp>
        <p:nvSpPr>
          <p:cNvPr id="200707" name="Rectangle 92"/>
          <p:cNvSpPr>
            <a:spLocks noChangeArrowheads="1"/>
          </p:cNvSpPr>
          <p:nvPr/>
        </p:nvSpPr>
        <p:spPr bwMode="auto">
          <a:xfrm>
            <a:off x="2974975" y="5786438"/>
            <a:ext cx="812800" cy="606425"/>
          </a:xfrm>
          <a:prstGeom prst="rect">
            <a:avLst/>
          </a:prstGeom>
          <a:noFill/>
          <a:ln w="12700">
            <a:noFill/>
            <a:miter lim="800000"/>
            <a:headEnd/>
            <a:tailEnd/>
          </a:ln>
        </p:spPr>
        <p:txBody>
          <a:bodyPr lIns="90488" tIns="44450" rIns="90488" bIns="44450">
            <a:spAutoFit/>
          </a:bodyPr>
          <a:lstStyle/>
          <a:p>
            <a:pPr algn="ctr" defTabSz="762000" eaLnBrk="0" hangingPunct="0"/>
            <a:r>
              <a:rPr lang="de-DE" altLang="fr-FR" sz="1700" b="1">
                <a:solidFill>
                  <a:schemeClr val="tx1"/>
                </a:solidFill>
                <a:latin typeface="Arial" charset="0"/>
              </a:rPr>
              <a:t>150</a:t>
            </a:r>
          </a:p>
          <a:p>
            <a:pPr algn="ctr" defTabSz="762000" eaLnBrk="0" hangingPunct="0"/>
            <a:r>
              <a:rPr lang="de-DE" altLang="fr-FR" sz="1700" b="1">
                <a:solidFill>
                  <a:schemeClr val="tx1"/>
                </a:solidFill>
                <a:latin typeface="Arial" charset="0"/>
              </a:rPr>
              <a:t>(3.87)</a:t>
            </a:r>
          </a:p>
        </p:txBody>
      </p:sp>
      <p:sp>
        <p:nvSpPr>
          <p:cNvPr id="200708" name="Rectangle 93"/>
          <p:cNvSpPr>
            <a:spLocks noChangeArrowheads="1"/>
          </p:cNvSpPr>
          <p:nvPr/>
        </p:nvSpPr>
        <p:spPr bwMode="auto">
          <a:xfrm>
            <a:off x="4003675" y="5786438"/>
            <a:ext cx="889000" cy="606425"/>
          </a:xfrm>
          <a:prstGeom prst="rect">
            <a:avLst/>
          </a:prstGeom>
          <a:noFill/>
          <a:ln w="12700">
            <a:noFill/>
            <a:miter lim="800000"/>
            <a:headEnd/>
            <a:tailEnd/>
          </a:ln>
        </p:spPr>
        <p:txBody>
          <a:bodyPr lIns="90488" tIns="44450" rIns="90488" bIns="44450">
            <a:spAutoFit/>
          </a:bodyPr>
          <a:lstStyle/>
          <a:p>
            <a:pPr algn="ctr" defTabSz="762000" eaLnBrk="0" hangingPunct="0"/>
            <a:r>
              <a:rPr lang="de-DE" altLang="fr-FR" sz="1700" b="1">
                <a:solidFill>
                  <a:schemeClr val="tx1"/>
                </a:solidFill>
                <a:latin typeface="Arial" charset="0"/>
              </a:rPr>
              <a:t>200</a:t>
            </a:r>
          </a:p>
          <a:p>
            <a:pPr algn="ctr" defTabSz="762000" eaLnBrk="0" hangingPunct="0"/>
            <a:r>
              <a:rPr lang="de-DE" altLang="fr-FR" sz="1700" b="1">
                <a:solidFill>
                  <a:schemeClr val="tx1"/>
                </a:solidFill>
                <a:latin typeface="Arial" charset="0"/>
              </a:rPr>
              <a:t>(5.17)</a:t>
            </a:r>
          </a:p>
        </p:txBody>
      </p:sp>
      <p:sp>
        <p:nvSpPr>
          <p:cNvPr id="200709" name="Rectangle 94"/>
          <p:cNvSpPr>
            <a:spLocks noChangeArrowheads="1"/>
          </p:cNvSpPr>
          <p:nvPr/>
        </p:nvSpPr>
        <p:spPr bwMode="auto">
          <a:xfrm>
            <a:off x="5114925" y="5786438"/>
            <a:ext cx="812800" cy="606425"/>
          </a:xfrm>
          <a:prstGeom prst="rect">
            <a:avLst/>
          </a:prstGeom>
          <a:noFill/>
          <a:ln w="12700">
            <a:noFill/>
            <a:miter lim="800000"/>
            <a:headEnd/>
            <a:tailEnd/>
          </a:ln>
        </p:spPr>
        <p:txBody>
          <a:bodyPr lIns="90488" tIns="44450" rIns="90488" bIns="44450">
            <a:spAutoFit/>
          </a:bodyPr>
          <a:lstStyle/>
          <a:p>
            <a:pPr algn="ctr" defTabSz="762000" eaLnBrk="0" hangingPunct="0"/>
            <a:r>
              <a:rPr lang="de-DE" altLang="fr-FR" sz="1700" b="1">
                <a:solidFill>
                  <a:schemeClr val="tx1"/>
                </a:solidFill>
                <a:latin typeface="Arial" charset="0"/>
              </a:rPr>
              <a:t>250</a:t>
            </a:r>
          </a:p>
          <a:p>
            <a:pPr algn="ctr" defTabSz="762000" eaLnBrk="0" hangingPunct="0"/>
            <a:r>
              <a:rPr lang="de-DE" altLang="fr-FR" sz="1700" b="1">
                <a:solidFill>
                  <a:schemeClr val="tx1"/>
                </a:solidFill>
                <a:latin typeface="Arial" charset="0"/>
              </a:rPr>
              <a:t>(6.46)</a:t>
            </a:r>
          </a:p>
        </p:txBody>
      </p:sp>
      <p:sp>
        <p:nvSpPr>
          <p:cNvPr id="200710" name="Rectangle 95"/>
          <p:cNvSpPr>
            <a:spLocks noChangeArrowheads="1"/>
          </p:cNvSpPr>
          <p:nvPr/>
        </p:nvSpPr>
        <p:spPr bwMode="auto">
          <a:xfrm>
            <a:off x="6149975" y="5786438"/>
            <a:ext cx="889000" cy="606425"/>
          </a:xfrm>
          <a:prstGeom prst="rect">
            <a:avLst/>
          </a:prstGeom>
          <a:noFill/>
          <a:ln w="12700">
            <a:noFill/>
            <a:miter lim="800000"/>
            <a:headEnd/>
            <a:tailEnd/>
          </a:ln>
        </p:spPr>
        <p:txBody>
          <a:bodyPr lIns="90488" tIns="44450" rIns="90488" bIns="44450">
            <a:spAutoFit/>
          </a:bodyPr>
          <a:lstStyle/>
          <a:p>
            <a:pPr algn="ctr" defTabSz="762000" eaLnBrk="0" hangingPunct="0"/>
            <a:r>
              <a:rPr lang="de-DE" altLang="fr-FR" sz="1700" b="1">
                <a:solidFill>
                  <a:schemeClr val="tx1"/>
                </a:solidFill>
                <a:latin typeface="Arial" charset="0"/>
              </a:rPr>
              <a:t>300</a:t>
            </a:r>
          </a:p>
          <a:p>
            <a:pPr algn="ctr" defTabSz="762000" eaLnBrk="0" hangingPunct="0"/>
            <a:r>
              <a:rPr lang="de-DE" altLang="fr-FR" sz="1700" b="1">
                <a:solidFill>
                  <a:schemeClr val="tx1"/>
                </a:solidFill>
                <a:latin typeface="Arial" charset="0"/>
              </a:rPr>
              <a:t>(7.75)</a:t>
            </a:r>
          </a:p>
        </p:txBody>
      </p:sp>
      <p:sp>
        <p:nvSpPr>
          <p:cNvPr id="200711" name="Rectangle 96"/>
          <p:cNvSpPr>
            <a:spLocks noChangeArrowheads="1"/>
          </p:cNvSpPr>
          <p:nvPr/>
        </p:nvSpPr>
        <p:spPr bwMode="auto">
          <a:xfrm>
            <a:off x="2151063" y="1779588"/>
            <a:ext cx="812800" cy="347662"/>
          </a:xfrm>
          <a:prstGeom prst="rect">
            <a:avLst/>
          </a:prstGeom>
          <a:noFill/>
          <a:ln w="12700">
            <a:noFill/>
            <a:miter lim="800000"/>
            <a:headEnd/>
            <a:tailEnd/>
          </a:ln>
        </p:spPr>
        <p:txBody>
          <a:bodyPr lIns="90488" tIns="44450" rIns="90488" bIns="44450">
            <a:spAutoFit/>
          </a:bodyPr>
          <a:lstStyle/>
          <a:p>
            <a:pPr algn="r" defTabSz="762000" eaLnBrk="0" hangingPunct="0"/>
            <a:r>
              <a:rPr lang="de-DE" altLang="fr-FR" sz="1700" b="1">
                <a:solidFill>
                  <a:schemeClr val="tx1"/>
                </a:solidFill>
                <a:latin typeface="Arial" charset="0"/>
              </a:rPr>
              <a:t>50</a:t>
            </a:r>
          </a:p>
        </p:txBody>
      </p:sp>
      <p:sp>
        <p:nvSpPr>
          <p:cNvPr id="200712" name="Rectangle 97"/>
          <p:cNvSpPr>
            <a:spLocks noChangeArrowheads="1"/>
          </p:cNvSpPr>
          <p:nvPr/>
        </p:nvSpPr>
        <p:spPr bwMode="auto">
          <a:xfrm>
            <a:off x="2151063" y="2541588"/>
            <a:ext cx="812800" cy="347662"/>
          </a:xfrm>
          <a:prstGeom prst="rect">
            <a:avLst/>
          </a:prstGeom>
          <a:noFill/>
          <a:ln w="12700">
            <a:noFill/>
            <a:miter lim="800000"/>
            <a:headEnd/>
            <a:tailEnd/>
          </a:ln>
        </p:spPr>
        <p:txBody>
          <a:bodyPr lIns="90488" tIns="44450" rIns="90488" bIns="44450">
            <a:spAutoFit/>
          </a:bodyPr>
          <a:lstStyle/>
          <a:p>
            <a:pPr algn="r" defTabSz="762000" eaLnBrk="0" hangingPunct="0"/>
            <a:r>
              <a:rPr lang="de-DE" altLang="fr-FR" sz="1700" b="1">
                <a:solidFill>
                  <a:schemeClr val="tx1"/>
                </a:solidFill>
                <a:latin typeface="Arial" charset="0"/>
              </a:rPr>
              <a:t>40</a:t>
            </a:r>
          </a:p>
        </p:txBody>
      </p:sp>
      <p:sp>
        <p:nvSpPr>
          <p:cNvPr id="200713" name="Rectangle 98"/>
          <p:cNvSpPr>
            <a:spLocks noChangeArrowheads="1"/>
          </p:cNvSpPr>
          <p:nvPr/>
        </p:nvSpPr>
        <p:spPr bwMode="auto">
          <a:xfrm>
            <a:off x="2151063" y="3278188"/>
            <a:ext cx="812800" cy="347662"/>
          </a:xfrm>
          <a:prstGeom prst="rect">
            <a:avLst/>
          </a:prstGeom>
          <a:noFill/>
          <a:ln w="12700">
            <a:noFill/>
            <a:miter lim="800000"/>
            <a:headEnd/>
            <a:tailEnd/>
          </a:ln>
        </p:spPr>
        <p:txBody>
          <a:bodyPr lIns="90488" tIns="44450" rIns="90488" bIns="44450">
            <a:spAutoFit/>
          </a:bodyPr>
          <a:lstStyle/>
          <a:p>
            <a:pPr algn="r" defTabSz="762000" eaLnBrk="0" hangingPunct="0"/>
            <a:r>
              <a:rPr lang="de-DE" altLang="fr-FR" sz="1700" b="1">
                <a:solidFill>
                  <a:schemeClr val="tx1"/>
                </a:solidFill>
                <a:latin typeface="Arial" charset="0"/>
              </a:rPr>
              <a:t>30</a:t>
            </a:r>
          </a:p>
        </p:txBody>
      </p:sp>
      <p:sp>
        <p:nvSpPr>
          <p:cNvPr id="200714" name="Rectangle 99"/>
          <p:cNvSpPr>
            <a:spLocks noChangeArrowheads="1"/>
          </p:cNvSpPr>
          <p:nvPr/>
        </p:nvSpPr>
        <p:spPr bwMode="auto">
          <a:xfrm>
            <a:off x="2151063" y="4014788"/>
            <a:ext cx="812800" cy="347662"/>
          </a:xfrm>
          <a:prstGeom prst="rect">
            <a:avLst/>
          </a:prstGeom>
          <a:noFill/>
          <a:ln w="12700">
            <a:noFill/>
            <a:miter lim="800000"/>
            <a:headEnd/>
            <a:tailEnd/>
          </a:ln>
        </p:spPr>
        <p:txBody>
          <a:bodyPr lIns="90488" tIns="44450" rIns="90488" bIns="44450">
            <a:spAutoFit/>
          </a:bodyPr>
          <a:lstStyle/>
          <a:p>
            <a:pPr algn="r" defTabSz="762000" eaLnBrk="0" hangingPunct="0"/>
            <a:r>
              <a:rPr lang="de-DE" altLang="fr-FR" sz="1700" b="1">
                <a:solidFill>
                  <a:schemeClr val="tx1"/>
                </a:solidFill>
                <a:latin typeface="Arial" charset="0"/>
              </a:rPr>
              <a:t>20</a:t>
            </a:r>
          </a:p>
        </p:txBody>
      </p:sp>
      <p:sp>
        <p:nvSpPr>
          <p:cNvPr id="200715" name="Rectangle 100"/>
          <p:cNvSpPr>
            <a:spLocks noChangeArrowheads="1"/>
          </p:cNvSpPr>
          <p:nvPr/>
        </p:nvSpPr>
        <p:spPr bwMode="auto">
          <a:xfrm>
            <a:off x="2151063" y="4776788"/>
            <a:ext cx="812800" cy="347662"/>
          </a:xfrm>
          <a:prstGeom prst="rect">
            <a:avLst/>
          </a:prstGeom>
          <a:noFill/>
          <a:ln w="12700">
            <a:noFill/>
            <a:miter lim="800000"/>
            <a:headEnd/>
            <a:tailEnd/>
          </a:ln>
        </p:spPr>
        <p:txBody>
          <a:bodyPr lIns="90488" tIns="44450" rIns="90488" bIns="44450">
            <a:spAutoFit/>
          </a:bodyPr>
          <a:lstStyle/>
          <a:p>
            <a:pPr algn="r" defTabSz="762000" eaLnBrk="0" hangingPunct="0"/>
            <a:r>
              <a:rPr lang="de-DE" altLang="fr-FR" sz="1700" b="1">
                <a:solidFill>
                  <a:schemeClr val="tx1"/>
                </a:solidFill>
                <a:latin typeface="Arial" charset="0"/>
              </a:rPr>
              <a:t>10</a:t>
            </a:r>
          </a:p>
        </p:txBody>
      </p:sp>
      <p:sp>
        <p:nvSpPr>
          <p:cNvPr id="200716" name="Rectangle 101"/>
          <p:cNvSpPr>
            <a:spLocks noChangeArrowheads="1"/>
          </p:cNvSpPr>
          <p:nvPr/>
        </p:nvSpPr>
        <p:spPr bwMode="auto">
          <a:xfrm>
            <a:off x="2151063" y="5494338"/>
            <a:ext cx="812800" cy="347662"/>
          </a:xfrm>
          <a:prstGeom prst="rect">
            <a:avLst/>
          </a:prstGeom>
          <a:noFill/>
          <a:ln w="12700">
            <a:noFill/>
            <a:miter lim="800000"/>
            <a:headEnd/>
            <a:tailEnd/>
          </a:ln>
        </p:spPr>
        <p:txBody>
          <a:bodyPr lIns="90488" tIns="44450" rIns="90488" bIns="44450">
            <a:spAutoFit/>
          </a:bodyPr>
          <a:lstStyle/>
          <a:p>
            <a:pPr algn="r" defTabSz="762000" eaLnBrk="0" hangingPunct="0"/>
            <a:r>
              <a:rPr lang="de-DE" altLang="fr-FR" sz="1700" b="1">
                <a:solidFill>
                  <a:schemeClr val="tx1"/>
                </a:solidFill>
                <a:latin typeface="Arial" charset="0"/>
              </a:rPr>
              <a:t>0</a:t>
            </a:r>
          </a:p>
        </p:txBody>
      </p:sp>
      <p:sp>
        <p:nvSpPr>
          <p:cNvPr id="200717" name="Rectangle 102"/>
          <p:cNvSpPr>
            <a:spLocks noChangeArrowheads="1"/>
          </p:cNvSpPr>
          <p:nvPr/>
        </p:nvSpPr>
        <p:spPr bwMode="auto">
          <a:xfrm>
            <a:off x="2847975" y="6248400"/>
            <a:ext cx="4238625" cy="347663"/>
          </a:xfrm>
          <a:prstGeom prst="rect">
            <a:avLst/>
          </a:prstGeom>
          <a:noFill/>
          <a:ln w="12700">
            <a:noFill/>
            <a:miter lim="800000"/>
            <a:headEnd/>
            <a:tailEnd/>
          </a:ln>
        </p:spPr>
        <p:txBody>
          <a:bodyPr lIns="90488" tIns="44450" rIns="90488" bIns="44450">
            <a:spAutoFit/>
          </a:bodyPr>
          <a:lstStyle/>
          <a:p>
            <a:pPr defTabSz="762000" eaLnBrk="0" hangingPunct="0"/>
            <a:r>
              <a:rPr lang="de-DE" altLang="fr-FR" sz="1700" b="1">
                <a:solidFill>
                  <a:srgbClr val="FFFF00"/>
                </a:solidFill>
                <a:latin typeface="Arial" charset="0"/>
              </a:rPr>
              <a:t>serum cholesterol level mg/dl (mmol/l)</a:t>
            </a:r>
          </a:p>
        </p:txBody>
      </p:sp>
      <p:sp>
        <p:nvSpPr>
          <p:cNvPr id="200718" name="Rectangle 103"/>
          <p:cNvSpPr>
            <a:spLocks noChangeArrowheads="1"/>
          </p:cNvSpPr>
          <p:nvPr/>
        </p:nvSpPr>
        <p:spPr bwMode="auto">
          <a:xfrm>
            <a:off x="838200" y="1970088"/>
            <a:ext cx="2667000" cy="1382712"/>
          </a:xfrm>
          <a:prstGeom prst="rect">
            <a:avLst/>
          </a:prstGeom>
          <a:noFill/>
          <a:ln w="12700">
            <a:noFill/>
            <a:miter lim="800000"/>
            <a:headEnd/>
            <a:tailEnd/>
          </a:ln>
        </p:spPr>
        <p:txBody>
          <a:bodyPr lIns="90488" tIns="44450" rIns="90488" bIns="44450">
            <a:spAutoFit/>
          </a:bodyPr>
          <a:lstStyle/>
          <a:p>
            <a:pPr defTabSz="762000" eaLnBrk="0" hangingPunct="0"/>
            <a:r>
              <a:rPr lang="de-DE" altLang="fr-FR" sz="1700" b="1">
                <a:solidFill>
                  <a:srgbClr val="FFFF00"/>
                </a:solidFill>
                <a:latin typeface="Arial" charset="0"/>
              </a:rPr>
              <a:t>10-Year </a:t>
            </a:r>
          </a:p>
          <a:p>
            <a:pPr defTabSz="762000" eaLnBrk="0" hangingPunct="0"/>
            <a:r>
              <a:rPr lang="de-DE" altLang="fr-FR" sz="1700" b="1">
                <a:solidFill>
                  <a:srgbClr val="FFFF00"/>
                </a:solidFill>
                <a:latin typeface="Arial" charset="0"/>
              </a:rPr>
              <a:t>Coronary</a:t>
            </a:r>
          </a:p>
          <a:p>
            <a:pPr defTabSz="762000" eaLnBrk="0" hangingPunct="0"/>
            <a:r>
              <a:rPr lang="de-DE" altLang="fr-FR" sz="1700" b="1">
                <a:solidFill>
                  <a:srgbClr val="FFFF00"/>
                </a:solidFill>
                <a:latin typeface="Arial" charset="0"/>
              </a:rPr>
              <a:t>Heart Disease</a:t>
            </a:r>
          </a:p>
          <a:p>
            <a:pPr defTabSz="762000" eaLnBrk="0" hangingPunct="0"/>
            <a:r>
              <a:rPr lang="de-DE" altLang="fr-FR" sz="1700" b="1">
                <a:solidFill>
                  <a:srgbClr val="FFFF00"/>
                </a:solidFill>
                <a:latin typeface="Arial" charset="0"/>
              </a:rPr>
              <a:t>Death Rate,</a:t>
            </a:r>
          </a:p>
          <a:p>
            <a:pPr defTabSz="762000" eaLnBrk="0" hangingPunct="0"/>
            <a:r>
              <a:rPr lang="de-DE" altLang="fr-FR" sz="1700" b="1">
                <a:solidFill>
                  <a:srgbClr val="FFFF00"/>
                </a:solidFill>
                <a:latin typeface="Arial" charset="0"/>
              </a:rPr>
              <a:t>Deaths per 1‘000</a:t>
            </a:r>
          </a:p>
        </p:txBody>
      </p:sp>
      <p:sp>
        <p:nvSpPr>
          <p:cNvPr id="200719" name="Line 104"/>
          <p:cNvSpPr>
            <a:spLocks noChangeShapeType="1"/>
          </p:cNvSpPr>
          <p:nvPr/>
        </p:nvSpPr>
        <p:spPr bwMode="auto">
          <a:xfrm flipH="1">
            <a:off x="2987675" y="1938338"/>
            <a:ext cx="0" cy="3736975"/>
          </a:xfrm>
          <a:prstGeom prst="line">
            <a:avLst/>
          </a:prstGeom>
          <a:noFill/>
          <a:ln w="25400">
            <a:solidFill>
              <a:schemeClr val="tx1"/>
            </a:solidFill>
            <a:round/>
            <a:headEnd/>
            <a:tailEnd/>
          </a:ln>
        </p:spPr>
        <p:txBody>
          <a:bodyPr wrap="none" anchor="ctr"/>
          <a:lstStyle/>
          <a:p>
            <a:endParaRPr lang="fr-FR"/>
          </a:p>
        </p:txBody>
      </p:sp>
      <p:sp>
        <p:nvSpPr>
          <p:cNvPr id="200720" name="Line 108"/>
          <p:cNvSpPr>
            <a:spLocks noChangeShapeType="1"/>
          </p:cNvSpPr>
          <p:nvPr/>
        </p:nvSpPr>
        <p:spPr bwMode="auto">
          <a:xfrm>
            <a:off x="3128963" y="5661025"/>
            <a:ext cx="3886200" cy="0"/>
          </a:xfrm>
          <a:prstGeom prst="line">
            <a:avLst/>
          </a:prstGeom>
          <a:noFill/>
          <a:ln w="25400">
            <a:solidFill>
              <a:schemeClr val="tx1"/>
            </a:solidFill>
            <a:round/>
            <a:headEnd/>
            <a:tailEnd/>
          </a:ln>
        </p:spPr>
        <p:txBody>
          <a:bodyPr wrap="none" anchor="ctr"/>
          <a:lstStyle/>
          <a:p>
            <a:endParaRPr lang="fr-FR"/>
          </a:p>
        </p:txBody>
      </p:sp>
      <p:sp>
        <p:nvSpPr>
          <p:cNvPr id="200721" name="Line 113"/>
          <p:cNvSpPr>
            <a:spLocks noChangeShapeType="1"/>
          </p:cNvSpPr>
          <p:nvPr/>
        </p:nvSpPr>
        <p:spPr bwMode="auto">
          <a:xfrm flipH="1">
            <a:off x="2916238" y="1938338"/>
            <a:ext cx="88900" cy="0"/>
          </a:xfrm>
          <a:prstGeom prst="line">
            <a:avLst/>
          </a:prstGeom>
          <a:noFill/>
          <a:ln w="25400">
            <a:solidFill>
              <a:schemeClr val="tx1"/>
            </a:solidFill>
            <a:round/>
            <a:headEnd/>
            <a:tailEnd/>
          </a:ln>
        </p:spPr>
        <p:txBody>
          <a:bodyPr wrap="none" anchor="ctr"/>
          <a:lstStyle/>
          <a:p>
            <a:endParaRPr lang="fr-FR"/>
          </a:p>
        </p:txBody>
      </p:sp>
      <p:sp>
        <p:nvSpPr>
          <p:cNvPr id="200722" name="Line 114"/>
          <p:cNvSpPr>
            <a:spLocks noChangeShapeType="1"/>
          </p:cNvSpPr>
          <p:nvPr/>
        </p:nvSpPr>
        <p:spPr bwMode="auto">
          <a:xfrm flipH="1">
            <a:off x="2916238" y="2693988"/>
            <a:ext cx="88900" cy="0"/>
          </a:xfrm>
          <a:prstGeom prst="line">
            <a:avLst/>
          </a:prstGeom>
          <a:noFill/>
          <a:ln w="25400">
            <a:solidFill>
              <a:schemeClr val="tx1"/>
            </a:solidFill>
            <a:round/>
            <a:headEnd/>
            <a:tailEnd/>
          </a:ln>
        </p:spPr>
        <p:txBody>
          <a:bodyPr wrap="none" anchor="ctr"/>
          <a:lstStyle/>
          <a:p>
            <a:endParaRPr lang="fr-FR"/>
          </a:p>
        </p:txBody>
      </p:sp>
      <p:sp>
        <p:nvSpPr>
          <p:cNvPr id="200723" name="Line 115"/>
          <p:cNvSpPr>
            <a:spLocks noChangeShapeType="1"/>
          </p:cNvSpPr>
          <p:nvPr/>
        </p:nvSpPr>
        <p:spPr bwMode="auto">
          <a:xfrm flipH="1">
            <a:off x="2916238" y="3441700"/>
            <a:ext cx="88900" cy="0"/>
          </a:xfrm>
          <a:prstGeom prst="line">
            <a:avLst/>
          </a:prstGeom>
          <a:noFill/>
          <a:ln w="25400">
            <a:solidFill>
              <a:schemeClr val="tx1"/>
            </a:solidFill>
            <a:round/>
            <a:headEnd/>
            <a:tailEnd/>
          </a:ln>
        </p:spPr>
        <p:txBody>
          <a:bodyPr wrap="none" anchor="ctr"/>
          <a:lstStyle/>
          <a:p>
            <a:endParaRPr lang="fr-FR"/>
          </a:p>
        </p:txBody>
      </p:sp>
      <p:sp>
        <p:nvSpPr>
          <p:cNvPr id="200724" name="Line 116"/>
          <p:cNvSpPr>
            <a:spLocks noChangeShapeType="1"/>
          </p:cNvSpPr>
          <p:nvPr/>
        </p:nvSpPr>
        <p:spPr bwMode="auto">
          <a:xfrm flipH="1">
            <a:off x="2914650" y="4184650"/>
            <a:ext cx="88900" cy="0"/>
          </a:xfrm>
          <a:prstGeom prst="line">
            <a:avLst/>
          </a:prstGeom>
          <a:noFill/>
          <a:ln w="25400">
            <a:solidFill>
              <a:schemeClr val="tx1"/>
            </a:solidFill>
            <a:round/>
            <a:headEnd/>
            <a:tailEnd/>
          </a:ln>
        </p:spPr>
        <p:txBody>
          <a:bodyPr wrap="none" anchor="ctr"/>
          <a:lstStyle/>
          <a:p>
            <a:endParaRPr lang="fr-FR"/>
          </a:p>
        </p:txBody>
      </p:sp>
      <p:sp>
        <p:nvSpPr>
          <p:cNvPr id="200725" name="Line 117"/>
          <p:cNvSpPr>
            <a:spLocks noChangeShapeType="1"/>
          </p:cNvSpPr>
          <p:nvPr/>
        </p:nvSpPr>
        <p:spPr bwMode="auto">
          <a:xfrm flipH="1">
            <a:off x="2916238" y="4927600"/>
            <a:ext cx="88900" cy="0"/>
          </a:xfrm>
          <a:prstGeom prst="line">
            <a:avLst/>
          </a:prstGeom>
          <a:noFill/>
          <a:ln w="25400">
            <a:solidFill>
              <a:schemeClr val="tx1"/>
            </a:solidFill>
            <a:round/>
            <a:headEnd/>
            <a:tailEnd/>
          </a:ln>
        </p:spPr>
        <p:txBody>
          <a:bodyPr wrap="none" anchor="ctr"/>
          <a:lstStyle/>
          <a:p>
            <a:endParaRPr lang="fr-FR"/>
          </a:p>
        </p:txBody>
      </p:sp>
      <p:sp>
        <p:nvSpPr>
          <p:cNvPr id="200726" name="Freeform 120"/>
          <p:cNvSpPr>
            <a:spLocks/>
          </p:cNvSpPr>
          <p:nvPr/>
        </p:nvSpPr>
        <p:spPr bwMode="auto">
          <a:xfrm>
            <a:off x="2135188" y="7642225"/>
            <a:ext cx="1587" cy="22225"/>
          </a:xfrm>
          <a:custGeom>
            <a:avLst/>
            <a:gdLst>
              <a:gd name="T0" fmla="*/ 0 w 1587"/>
              <a:gd name="T1" fmla="*/ 0 h 42"/>
              <a:gd name="T2" fmla="*/ 0 w 1587"/>
              <a:gd name="T3" fmla="*/ 5880629 h 42"/>
              <a:gd name="T4" fmla="*/ 0 w 1587"/>
              <a:gd name="T5" fmla="*/ 5880629 h 42"/>
              <a:gd name="T6" fmla="*/ 0 w 1587"/>
              <a:gd name="T7" fmla="*/ 5880629 h 42"/>
              <a:gd name="T8" fmla="*/ 0 w 1587"/>
              <a:gd name="T9" fmla="*/ 5880629 h 42"/>
              <a:gd name="T10" fmla="*/ 0 w 1587"/>
              <a:gd name="T11" fmla="*/ 11760729 h 42"/>
              <a:gd name="T12" fmla="*/ 0 w 1587"/>
              <a:gd name="T13" fmla="*/ 0 h 42"/>
              <a:gd name="T14" fmla="*/ 0 60000 65536"/>
              <a:gd name="T15" fmla="*/ 0 60000 65536"/>
              <a:gd name="T16" fmla="*/ 0 60000 65536"/>
              <a:gd name="T17" fmla="*/ 0 60000 65536"/>
              <a:gd name="T18" fmla="*/ 0 60000 65536"/>
              <a:gd name="T19" fmla="*/ 0 60000 65536"/>
              <a:gd name="T20" fmla="*/ 0 60000 65536"/>
              <a:gd name="T21" fmla="*/ 0 w 1587"/>
              <a:gd name="T22" fmla="*/ 0 h 42"/>
              <a:gd name="T23" fmla="*/ 1587 w 1587"/>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7" h="42">
                <a:moveTo>
                  <a:pt x="0" y="0"/>
                </a:moveTo>
                <a:lnTo>
                  <a:pt x="0" y="21"/>
                </a:lnTo>
                <a:lnTo>
                  <a:pt x="0" y="42"/>
                </a:lnTo>
                <a:lnTo>
                  <a:pt x="0" y="0"/>
                </a:lnTo>
                <a:close/>
              </a:path>
            </a:pathLst>
          </a:custGeom>
          <a:solidFill>
            <a:srgbClr val="000000"/>
          </a:solidFill>
          <a:ln w="9525">
            <a:noFill/>
            <a:round/>
            <a:headEnd/>
            <a:tailEnd/>
          </a:ln>
        </p:spPr>
        <p:txBody>
          <a:bodyPr/>
          <a:lstStyle/>
          <a:p>
            <a:pPr eaLnBrk="0" hangingPunct="0"/>
            <a:endParaRPr lang="fr-FR"/>
          </a:p>
        </p:txBody>
      </p:sp>
      <p:sp>
        <p:nvSpPr>
          <p:cNvPr id="200727" name="Freeform 121"/>
          <p:cNvSpPr>
            <a:spLocks/>
          </p:cNvSpPr>
          <p:nvPr/>
        </p:nvSpPr>
        <p:spPr bwMode="auto">
          <a:xfrm>
            <a:off x="2135188" y="7642225"/>
            <a:ext cx="2913062" cy="22225"/>
          </a:xfrm>
          <a:custGeom>
            <a:avLst/>
            <a:gdLst>
              <a:gd name="T0" fmla="*/ 1540935195 w 5507"/>
              <a:gd name="T1" fmla="*/ 11760729 h 42"/>
              <a:gd name="T2" fmla="*/ 1540935195 w 5507"/>
              <a:gd name="T3" fmla="*/ 0 h 42"/>
              <a:gd name="T4" fmla="*/ 0 w 5507"/>
              <a:gd name="T5" fmla="*/ 0 h 42"/>
              <a:gd name="T6" fmla="*/ 0 w 5507"/>
              <a:gd name="T7" fmla="*/ 11760729 h 42"/>
              <a:gd name="T8" fmla="*/ 1540935195 w 5507"/>
              <a:gd name="T9" fmla="*/ 11760729 h 42"/>
              <a:gd name="T10" fmla="*/ 1540935195 w 5507"/>
              <a:gd name="T11" fmla="*/ 0 h 42"/>
              <a:gd name="T12" fmla="*/ 1540935195 w 5507"/>
              <a:gd name="T13" fmla="*/ 11760729 h 42"/>
              <a:gd name="T14" fmla="*/ 0 60000 65536"/>
              <a:gd name="T15" fmla="*/ 0 60000 65536"/>
              <a:gd name="T16" fmla="*/ 0 60000 65536"/>
              <a:gd name="T17" fmla="*/ 0 60000 65536"/>
              <a:gd name="T18" fmla="*/ 0 60000 65536"/>
              <a:gd name="T19" fmla="*/ 0 60000 65536"/>
              <a:gd name="T20" fmla="*/ 0 60000 65536"/>
              <a:gd name="T21" fmla="*/ 0 w 5507"/>
              <a:gd name="T22" fmla="*/ 0 h 42"/>
              <a:gd name="T23" fmla="*/ 5507 w 5507"/>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07" h="42">
                <a:moveTo>
                  <a:pt x="5507" y="42"/>
                </a:moveTo>
                <a:lnTo>
                  <a:pt x="5507" y="0"/>
                </a:lnTo>
                <a:lnTo>
                  <a:pt x="0" y="0"/>
                </a:lnTo>
                <a:lnTo>
                  <a:pt x="0" y="42"/>
                </a:lnTo>
                <a:lnTo>
                  <a:pt x="5507" y="42"/>
                </a:lnTo>
                <a:lnTo>
                  <a:pt x="5507" y="0"/>
                </a:lnTo>
                <a:lnTo>
                  <a:pt x="5507" y="42"/>
                </a:lnTo>
                <a:close/>
              </a:path>
            </a:pathLst>
          </a:custGeom>
          <a:solidFill>
            <a:srgbClr val="000000"/>
          </a:solidFill>
          <a:ln w="9525">
            <a:noFill/>
            <a:round/>
            <a:headEnd/>
            <a:tailEnd/>
          </a:ln>
        </p:spPr>
        <p:txBody>
          <a:bodyPr/>
          <a:lstStyle/>
          <a:p>
            <a:pPr eaLnBrk="0" hangingPunct="0"/>
            <a:endParaRPr lang="fr-FR"/>
          </a:p>
        </p:txBody>
      </p:sp>
      <p:sp>
        <p:nvSpPr>
          <p:cNvPr id="200728" name="Freeform 122"/>
          <p:cNvSpPr>
            <a:spLocks/>
          </p:cNvSpPr>
          <p:nvPr/>
        </p:nvSpPr>
        <p:spPr bwMode="auto">
          <a:xfrm>
            <a:off x="2135188" y="7642225"/>
            <a:ext cx="2913062" cy="22225"/>
          </a:xfrm>
          <a:custGeom>
            <a:avLst/>
            <a:gdLst>
              <a:gd name="T0" fmla="*/ 0 w 5507"/>
              <a:gd name="T1" fmla="*/ 0 h 42"/>
              <a:gd name="T2" fmla="*/ 0 w 5507"/>
              <a:gd name="T3" fmla="*/ 11760729 h 42"/>
              <a:gd name="T4" fmla="*/ 1540935195 w 5507"/>
              <a:gd name="T5" fmla="*/ 11760729 h 42"/>
              <a:gd name="T6" fmla="*/ 1540935195 w 5507"/>
              <a:gd name="T7" fmla="*/ 0 h 42"/>
              <a:gd name="T8" fmla="*/ 0 w 5507"/>
              <a:gd name="T9" fmla="*/ 0 h 42"/>
              <a:gd name="T10" fmla="*/ 0 w 5507"/>
              <a:gd name="T11" fmla="*/ 11760729 h 42"/>
              <a:gd name="T12" fmla="*/ 0 w 5507"/>
              <a:gd name="T13" fmla="*/ 0 h 42"/>
              <a:gd name="T14" fmla="*/ 0 60000 65536"/>
              <a:gd name="T15" fmla="*/ 0 60000 65536"/>
              <a:gd name="T16" fmla="*/ 0 60000 65536"/>
              <a:gd name="T17" fmla="*/ 0 60000 65536"/>
              <a:gd name="T18" fmla="*/ 0 60000 65536"/>
              <a:gd name="T19" fmla="*/ 0 60000 65536"/>
              <a:gd name="T20" fmla="*/ 0 60000 65536"/>
              <a:gd name="T21" fmla="*/ 0 w 5507"/>
              <a:gd name="T22" fmla="*/ 0 h 42"/>
              <a:gd name="T23" fmla="*/ 5507 w 5507"/>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07" h="42">
                <a:moveTo>
                  <a:pt x="0" y="0"/>
                </a:moveTo>
                <a:lnTo>
                  <a:pt x="0" y="42"/>
                </a:lnTo>
                <a:lnTo>
                  <a:pt x="5507" y="42"/>
                </a:lnTo>
                <a:lnTo>
                  <a:pt x="5507" y="0"/>
                </a:lnTo>
                <a:lnTo>
                  <a:pt x="0" y="0"/>
                </a:lnTo>
                <a:lnTo>
                  <a:pt x="0" y="42"/>
                </a:lnTo>
                <a:lnTo>
                  <a:pt x="0" y="0"/>
                </a:lnTo>
                <a:close/>
              </a:path>
            </a:pathLst>
          </a:custGeom>
          <a:solidFill>
            <a:srgbClr val="000000"/>
          </a:solidFill>
          <a:ln w="9525">
            <a:noFill/>
            <a:round/>
            <a:headEnd/>
            <a:tailEnd/>
          </a:ln>
        </p:spPr>
        <p:txBody>
          <a:bodyPr/>
          <a:lstStyle/>
          <a:p>
            <a:pPr eaLnBrk="0" hangingPunct="0"/>
            <a:endParaRPr lang="fr-FR"/>
          </a:p>
        </p:txBody>
      </p:sp>
      <p:sp>
        <p:nvSpPr>
          <p:cNvPr id="200729" name="Freeform 123"/>
          <p:cNvSpPr>
            <a:spLocks/>
          </p:cNvSpPr>
          <p:nvPr/>
        </p:nvSpPr>
        <p:spPr bwMode="auto">
          <a:xfrm>
            <a:off x="2135188" y="7642225"/>
            <a:ext cx="2913062" cy="22225"/>
          </a:xfrm>
          <a:custGeom>
            <a:avLst/>
            <a:gdLst>
              <a:gd name="T0" fmla="*/ 1540935195 w 5507"/>
              <a:gd name="T1" fmla="*/ 11760729 h 42"/>
              <a:gd name="T2" fmla="*/ 1540935195 w 5507"/>
              <a:gd name="T3" fmla="*/ 0 h 42"/>
              <a:gd name="T4" fmla="*/ 0 w 5507"/>
              <a:gd name="T5" fmla="*/ 0 h 42"/>
              <a:gd name="T6" fmla="*/ 0 w 5507"/>
              <a:gd name="T7" fmla="*/ 11760729 h 42"/>
              <a:gd name="T8" fmla="*/ 1540935195 w 5507"/>
              <a:gd name="T9" fmla="*/ 11760729 h 42"/>
              <a:gd name="T10" fmla="*/ 1540935195 w 5507"/>
              <a:gd name="T11" fmla="*/ 0 h 42"/>
              <a:gd name="T12" fmla="*/ 1540935195 w 5507"/>
              <a:gd name="T13" fmla="*/ 11760729 h 42"/>
              <a:gd name="T14" fmla="*/ 0 60000 65536"/>
              <a:gd name="T15" fmla="*/ 0 60000 65536"/>
              <a:gd name="T16" fmla="*/ 0 60000 65536"/>
              <a:gd name="T17" fmla="*/ 0 60000 65536"/>
              <a:gd name="T18" fmla="*/ 0 60000 65536"/>
              <a:gd name="T19" fmla="*/ 0 60000 65536"/>
              <a:gd name="T20" fmla="*/ 0 60000 65536"/>
              <a:gd name="T21" fmla="*/ 0 w 5507"/>
              <a:gd name="T22" fmla="*/ 0 h 42"/>
              <a:gd name="T23" fmla="*/ 5507 w 5507"/>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07" h="42">
                <a:moveTo>
                  <a:pt x="5507" y="42"/>
                </a:moveTo>
                <a:lnTo>
                  <a:pt x="5507" y="0"/>
                </a:lnTo>
                <a:lnTo>
                  <a:pt x="0" y="0"/>
                </a:lnTo>
                <a:lnTo>
                  <a:pt x="0" y="42"/>
                </a:lnTo>
                <a:lnTo>
                  <a:pt x="5507" y="42"/>
                </a:lnTo>
                <a:lnTo>
                  <a:pt x="5507" y="0"/>
                </a:lnTo>
                <a:lnTo>
                  <a:pt x="5507" y="42"/>
                </a:lnTo>
                <a:close/>
              </a:path>
            </a:pathLst>
          </a:custGeom>
          <a:solidFill>
            <a:srgbClr val="000000"/>
          </a:solidFill>
          <a:ln w="9525">
            <a:noFill/>
            <a:round/>
            <a:headEnd/>
            <a:tailEnd/>
          </a:ln>
        </p:spPr>
        <p:txBody>
          <a:bodyPr/>
          <a:lstStyle/>
          <a:p>
            <a:pPr eaLnBrk="0" hangingPunct="0"/>
            <a:endParaRPr lang="fr-FR"/>
          </a:p>
        </p:txBody>
      </p:sp>
      <p:sp>
        <p:nvSpPr>
          <p:cNvPr id="200730" name="Freeform 124"/>
          <p:cNvSpPr>
            <a:spLocks/>
          </p:cNvSpPr>
          <p:nvPr/>
        </p:nvSpPr>
        <p:spPr bwMode="auto">
          <a:xfrm>
            <a:off x="2135188" y="7642225"/>
            <a:ext cx="2913062" cy="22225"/>
          </a:xfrm>
          <a:custGeom>
            <a:avLst/>
            <a:gdLst>
              <a:gd name="T0" fmla="*/ 0 w 5507"/>
              <a:gd name="T1" fmla="*/ 5880629 h 42"/>
              <a:gd name="T2" fmla="*/ 0 w 5507"/>
              <a:gd name="T3" fmla="*/ 11760729 h 42"/>
              <a:gd name="T4" fmla="*/ 1540935195 w 5507"/>
              <a:gd name="T5" fmla="*/ 11760729 h 42"/>
              <a:gd name="T6" fmla="*/ 1540935195 w 5507"/>
              <a:gd name="T7" fmla="*/ 0 h 42"/>
              <a:gd name="T8" fmla="*/ 0 w 5507"/>
              <a:gd name="T9" fmla="*/ 0 h 42"/>
              <a:gd name="T10" fmla="*/ 0 w 5507"/>
              <a:gd name="T11" fmla="*/ 5880629 h 42"/>
              <a:gd name="T12" fmla="*/ 0 60000 65536"/>
              <a:gd name="T13" fmla="*/ 0 60000 65536"/>
              <a:gd name="T14" fmla="*/ 0 60000 65536"/>
              <a:gd name="T15" fmla="*/ 0 60000 65536"/>
              <a:gd name="T16" fmla="*/ 0 60000 65536"/>
              <a:gd name="T17" fmla="*/ 0 60000 65536"/>
              <a:gd name="T18" fmla="*/ 0 w 5507"/>
              <a:gd name="T19" fmla="*/ 0 h 42"/>
              <a:gd name="T20" fmla="*/ 5507 w 5507"/>
              <a:gd name="T21" fmla="*/ 42 h 42"/>
            </a:gdLst>
            <a:ahLst/>
            <a:cxnLst>
              <a:cxn ang="T12">
                <a:pos x="T0" y="T1"/>
              </a:cxn>
              <a:cxn ang="T13">
                <a:pos x="T2" y="T3"/>
              </a:cxn>
              <a:cxn ang="T14">
                <a:pos x="T4" y="T5"/>
              </a:cxn>
              <a:cxn ang="T15">
                <a:pos x="T6" y="T7"/>
              </a:cxn>
              <a:cxn ang="T16">
                <a:pos x="T8" y="T9"/>
              </a:cxn>
              <a:cxn ang="T17">
                <a:pos x="T10" y="T11"/>
              </a:cxn>
            </a:cxnLst>
            <a:rect l="T18" t="T19" r="T20" b="T21"/>
            <a:pathLst>
              <a:path w="5507" h="42">
                <a:moveTo>
                  <a:pt x="0" y="21"/>
                </a:moveTo>
                <a:lnTo>
                  <a:pt x="0" y="42"/>
                </a:lnTo>
                <a:lnTo>
                  <a:pt x="5507" y="42"/>
                </a:lnTo>
                <a:lnTo>
                  <a:pt x="5507" y="0"/>
                </a:lnTo>
                <a:lnTo>
                  <a:pt x="0" y="0"/>
                </a:lnTo>
                <a:lnTo>
                  <a:pt x="0" y="21"/>
                </a:lnTo>
                <a:close/>
              </a:path>
            </a:pathLst>
          </a:custGeom>
          <a:solidFill>
            <a:srgbClr val="000000"/>
          </a:solidFill>
          <a:ln w="9525">
            <a:noFill/>
            <a:round/>
            <a:headEnd/>
            <a:tailEnd/>
          </a:ln>
        </p:spPr>
        <p:txBody>
          <a:bodyPr/>
          <a:lstStyle/>
          <a:p>
            <a:pPr eaLnBrk="0" hangingPunct="0"/>
            <a:endParaRPr lang="fr-FR"/>
          </a:p>
        </p:txBody>
      </p:sp>
      <p:sp>
        <p:nvSpPr>
          <p:cNvPr id="200731" name="Freeform 159"/>
          <p:cNvSpPr>
            <a:spLocks/>
          </p:cNvSpPr>
          <p:nvPr/>
        </p:nvSpPr>
        <p:spPr bwMode="auto">
          <a:xfrm>
            <a:off x="3195638" y="4791075"/>
            <a:ext cx="1066800" cy="423863"/>
          </a:xfrm>
          <a:custGeom>
            <a:avLst/>
            <a:gdLst>
              <a:gd name="T0" fmla="*/ 552776850 w 2018"/>
              <a:gd name="T1" fmla="*/ 0 h 801"/>
              <a:gd name="T2" fmla="*/ 529301970 w 2018"/>
              <a:gd name="T3" fmla="*/ 13720779 h 801"/>
              <a:gd name="T4" fmla="*/ 506106741 w 2018"/>
              <a:gd name="T5" fmla="*/ 26881698 h 801"/>
              <a:gd name="T6" fmla="*/ 482352737 w 2018"/>
              <a:gd name="T7" fmla="*/ 40042622 h 801"/>
              <a:gd name="T8" fmla="*/ 458318553 w 2018"/>
              <a:gd name="T9" fmla="*/ 53483467 h 801"/>
              <a:gd name="T10" fmla="*/ 433167348 w 2018"/>
              <a:gd name="T11" fmla="*/ 66924313 h 801"/>
              <a:gd name="T12" fmla="*/ 406338762 w 2018"/>
              <a:gd name="T13" fmla="*/ 79525386 h 801"/>
              <a:gd name="T14" fmla="*/ 378671749 w 2018"/>
              <a:gd name="T15" fmla="*/ 92405843 h 801"/>
              <a:gd name="T16" fmla="*/ 349048761 w 2018"/>
              <a:gd name="T17" fmla="*/ 105566759 h 801"/>
              <a:gd name="T18" fmla="*/ 316631371 w 2018"/>
              <a:gd name="T19" fmla="*/ 118167816 h 801"/>
              <a:gd name="T20" fmla="*/ 281977824 w 2018"/>
              <a:gd name="T21" fmla="*/ 130768343 h 801"/>
              <a:gd name="T22" fmla="*/ 244529809 w 2018"/>
              <a:gd name="T23" fmla="*/ 143088975 h 801"/>
              <a:gd name="T24" fmla="*/ 203449033 w 2018"/>
              <a:gd name="T25" fmla="*/ 155690032 h 801"/>
              <a:gd name="T26" fmla="*/ 158734898 w 2018"/>
              <a:gd name="T27" fmla="*/ 167450771 h 801"/>
              <a:gd name="T28" fmla="*/ 110387903 w 2018"/>
              <a:gd name="T29" fmla="*/ 179491440 h 801"/>
              <a:gd name="T30" fmla="*/ 57569140 w 2018"/>
              <a:gd name="T31" fmla="*/ 191252179 h 801"/>
              <a:gd name="T32" fmla="*/ 0 w 2018"/>
              <a:gd name="T33" fmla="*/ 202732989 h 801"/>
              <a:gd name="T34" fmla="*/ 33535477 w 2018"/>
              <a:gd name="T35" fmla="*/ 218413799 h 801"/>
              <a:gd name="T36" fmla="*/ 89148650 w 2018"/>
              <a:gd name="T37" fmla="*/ 206933518 h 801"/>
              <a:gd name="T38" fmla="*/ 140290047 w 2018"/>
              <a:gd name="T39" fmla="*/ 194892320 h 801"/>
              <a:gd name="T40" fmla="*/ 186960686 w 2018"/>
              <a:gd name="T41" fmla="*/ 182291792 h 801"/>
              <a:gd name="T42" fmla="*/ 230835865 w 2018"/>
              <a:gd name="T43" fmla="*/ 169971194 h 801"/>
              <a:gd name="T44" fmla="*/ 270519969 w 2018"/>
              <a:gd name="T45" fmla="*/ 157929996 h 801"/>
              <a:gd name="T46" fmla="*/ 307129558 w 2018"/>
              <a:gd name="T47" fmla="*/ 145329468 h 801"/>
              <a:gd name="T48" fmla="*/ 341223801 w 2018"/>
              <a:gd name="T49" fmla="*/ 132168520 h 801"/>
              <a:gd name="T50" fmla="*/ 372803293 w 2018"/>
              <a:gd name="T51" fmla="*/ 119287533 h 801"/>
              <a:gd name="T52" fmla="*/ 401867507 w 2018"/>
              <a:gd name="T53" fmla="*/ 106126618 h 801"/>
              <a:gd name="T54" fmla="*/ 429813642 w 2018"/>
              <a:gd name="T55" fmla="*/ 93246160 h 801"/>
              <a:gd name="T56" fmla="*/ 456082925 w 2018"/>
              <a:gd name="T57" fmla="*/ 79525386 h 801"/>
              <a:gd name="T58" fmla="*/ 480955007 w 2018"/>
              <a:gd name="T59" fmla="*/ 66083995 h 801"/>
              <a:gd name="T60" fmla="*/ 504709539 w 2018"/>
              <a:gd name="T61" fmla="*/ 52643150 h 801"/>
              <a:gd name="T62" fmla="*/ 528184420 w 2018"/>
              <a:gd name="T63" fmla="*/ 39482764 h 801"/>
              <a:gd name="T64" fmla="*/ 551938424 w 2018"/>
              <a:gd name="T65" fmla="*/ 25201593 h 801"/>
              <a:gd name="T66" fmla="*/ 563955648 w 2018"/>
              <a:gd name="T67" fmla="*/ 18481170 h 80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18"/>
              <a:gd name="T103" fmla="*/ 0 h 801"/>
              <a:gd name="T104" fmla="*/ 2018 w 2018"/>
              <a:gd name="T105" fmla="*/ 801 h 80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18" h="801">
                <a:moveTo>
                  <a:pt x="1978" y="0"/>
                </a:moveTo>
                <a:lnTo>
                  <a:pt x="1978" y="0"/>
                </a:lnTo>
                <a:lnTo>
                  <a:pt x="1936" y="24"/>
                </a:lnTo>
                <a:lnTo>
                  <a:pt x="1894" y="49"/>
                </a:lnTo>
                <a:lnTo>
                  <a:pt x="1853" y="72"/>
                </a:lnTo>
                <a:lnTo>
                  <a:pt x="1811" y="96"/>
                </a:lnTo>
                <a:lnTo>
                  <a:pt x="1768" y="119"/>
                </a:lnTo>
                <a:lnTo>
                  <a:pt x="1726" y="143"/>
                </a:lnTo>
                <a:lnTo>
                  <a:pt x="1684" y="167"/>
                </a:lnTo>
                <a:lnTo>
                  <a:pt x="1640" y="191"/>
                </a:lnTo>
                <a:lnTo>
                  <a:pt x="1595" y="215"/>
                </a:lnTo>
                <a:lnTo>
                  <a:pt x="1550" y="239"/>
                </a:lnTo>
                <a:lnTo>
                  <a:pt x="1503" y="261"/>
                </a:lnTo>
                <a:lnTo>
                  <a:pt x="1454" y="284"/>
                </a:lnTo>
                <a:lnTo>
                  <a:pt x="1406" y="308"/>
                </a:lnTo>
                <a:lnTo>
                  <a:pt x="1355" y="330"/>
                </a:lnTo>
                <a:lnTo>
                  <a:pt x="1302" y="354"/>
                </a:lnTo>
                <a:lnTo>
                  <a:pt x="1249" y="377"/>
                </a:lnTo>
                <a:lnTo>
                  <a:pt x="1192" y="401"/>
                </a:lnTo>
                <a:lnTo>
                  <a:pt x="1133" y="422"/>
                </a:lnTo>
                <a:lnTo>
                  <a:pt x="1072" y="444"/>
                </a:lnTo>
                <a:lnTo>
                  <a:pt x="1009" y="467"/>
                </a:lnTo>
                <a:lnTo>
                  <a:pt x="944" y="489"/>
                </a:lnTo>
                <a:lnTo>
                  <a:pt x="875" y="511"/>
                </a:lnTo>
                <a:lnTo>
                  <a:pt x="802" y="533"/>
                </a:lnTo>
                <a:lnTo>
                  <a:pt x="728" y="556"/>
                </a:lnTo>
                <a:lnTo>
                  <a:pt x="651" y="577"/>
                </a:lnTo>
                <a:lnTo>
                  <a:pt x="568" y="598"/>
                </a:lnTo>
                <a:lnTo>
                  <a:pt x="484" y="619"/>
                </a:lnTo>
                <a:lnTo>
                  <a:pt x="395" y="641"/>
                </a:lnTo>
                <a:lnTo>
                  <a:pt x="303" y="662"/>
                </a:lnTo>
                <a:lnTo>
                  <a:pt x="206" y="683"/>
                </a:lnTo>
                <a:lnTo>
                  <a:pt x="104" y="703"/>
                </a:lnTo>
                <a:lnTo>
                  <a:pt x="0" y="724"/>
                </a:lnTo>
                <a:lnTo>
                  <a:pt x="15" y="801"/>
                </a:lnTo>
                <a:lnTo>
                  <a:pt x="120" y="780"/>
                </a:lnTo>
                <a:lnTo>
                  <a:pt x="222" y="760"/>
                </a:lnTo>
                <a:lnTo>
                  <a:pt x="319" y="739"/>
                </a:lnTo>
                <a:lnTo>
                  <a:pt x="413" y="717"/>
                </a:lnTo>
                <a:lnTo>
                  <a:pt x="502" y="696"/>
                </a:lnTo>
                <a:lnTo>
                  <a:pt x="587" y="672"/>
                </a:lnTo>
                <a:lnTo>
                  <a:pt x="669" y="651"/>
                </a:lnTo>
                <a:lnTo>
                  <a:pt x="749" y="630"/>
                </a:lnTo>
                <a:lnTo>
                  <a:pt x="826" y="607"/>
                </a:lnTo>
                <a:lnTo>
                  <a:pt x="899" y="585"/>
                </a:lnTo>
                <a:lnTo>
                  <a:pt x="968" y="564"/>
                </a:lnTo>
                <a:lnTo>
                  <a:pt x="1035" y="541"/>
                </a:lnTo>
                <a:lnTo>
                  <a:pt x="1099" y="519"/>
                </a:lnTo>
                <a:lnTo>
                  <a:pt x="1160" y="496"/>
                </a:lnTo>
                <a:lnTo>
                  <a:pt x="1221" y="472"/>
                </a:lnTo>
                <a:lnTo>
                  <a:pt x="1278" y="448"/>
                </a:lnTo>
                <a:lnTo>
                  <a:pt x="1334" y="426"/>
                </a:lnTo>
                <a:lnTo>
                  <a:pt x="1387" y="402"/>
                </a:lnTo>
                <a:lnTo>
                  <a:pt x="1438" y="379"/>
                </a:lnTo>
                <a:lnTo>
                  <a:pt x="1489" y="356"/>
                </a:lnTo>
                <a:lnTo>
                  <a:pt x="1538" y="333"/>
                </a:lnTo>
                <a:lnTo>
                  <a:pt x="1584" y="308"/>
                </a:lnTo>
                <a:lnTo>
                  <a:pt x="1632" y="284"/>
                </a:lnTo>
                <a:lnTo>
                  <a:pt x="1677" y="260"/>
                </a:lnTo>
                <a:lnTo>
                  <a:pt x="1721" y="236"/>
                </a:lnTo>
                <a:lnTo>
                  <a:pt x="1763" y="212"/>
                </a:lnTo>
                <a:lnTo>
                  <a:pt x="1806" y="188"/>
                </a:lnTo>
                <a:lnTo>
                  <a:pt x="1848" y="165"/>
                </a:lnTo>
                <a:lnTo>
                  <a:pt x="1890" y="141"/>
                </a:lnTo>
                <a:lnTo>
                  <a:pt x="1934" y="116"/>
                </a:lnTo>
                <a:lnTo>
                  <a:pt x="1975" y="90"/>
                </a:lnTo>
                <a:lnTo>
                  <a:pt x="2018" y="66"/>
                </a:lnTo>
                <a:lnTo>
                  <a:pt x="1978" y="0"/>
                </a:lnTo>
                <a:close/>
              </a:path>
            </a:pathLst>
          </a:custGeom>
          <a:solidFill>
            <a:srgbClr val="FF3300"/>
          </a:solidFill>
          <a:ln w="9525">
            <a:noFill/>
            <a:round/>
            <a:headEnd/>
            <a:tailEnd/>
          </a:ln>
        </p:spPr>
        <p:txBody>
          <a:bodyPr/>
          <a:lstStyle/>
          <a:p>
            <a:pPr eaLnBrk="0" hangingPunct="0"/>
            <a:endParaRPr lang="fr-FR"/>
          </a:p>
        </p:txBody>
      </p:sp>
      <p:sp>
        <p:nvSpPr>
          <p:cNvPr id="200732" name="Freeform 160"/>
          <p:cNvSpPr>
            <a:spLocks/>
          </p:cNvSpPr>
          <p:nvPr/>
        </p:nvSpPr>
        <p:spPr bwMode="auto">
          <a:xfrm>
            <a:off x="4241800" y="3660775"/>
            <a:ext cx="1449388" cy="1165225"/>
          </a:xfrm>
          <a:custGeom>
            <a:avLst/>
            <a:gdLst>
              <a:gd name="T0" fmla="*/ 751835878 w 2738"/>
              <a:gd name="T1" fmla="*/ 0 h 2202"/>
              <a:gd name="T2" fmla="*/ 722132434 w 2738"/>
              <a:gd name="T3" fmla="*/ 29682012 h 2202"/>
              <a:gd name="T4" fmla="*/ 688505903 w 2738"/>
              <a:gd name="T5" fmla="*/ 61883914 h 2202"/>
              <a:gd name="T6" fmla="*/ 651796909 w 2738"/>
              <a:gd name="T7" fmla="*/ 96045857 h 2202"/>
              <a:gd name="T8" fmla="*/ 612005453 w 2738"/>
              <a:gd name="T9" fmla="*/ 133008132 h 2202"/>
              <a:gd name="T10" fmla="*/ 569131004 w 2738"/>
              <a:gd name="T11" fmla="*/ 171090686 h 2202"/>
              <a:gd name="T12" fmla="*/ 525136298 w 2738"/>
              <a:gd name="T13" fmla="*/ 210852781 h 2202"/>
              <a:gd name="T14" fmla="*/ 477778700 w 2738"/>
              <a:gd name="T15" fmla="*/ 251455721 h 2202"/>
              <a:gd name="T16" fmla="*/ 428739855 w 2738"/>
              <a:gd name="T17" fmla="*/ 292338128 h 2202"/>
              <a:gd name="T18" fmla="*/ 378299794 w 2738"/>
              <a:gd name="T19" fmla="*/ 333500397 h 2202"/>
              <a:gd name="T20" fmla="*/ 326178486 w 2738"/>
              <a:gd name="T21" fmla="*/ 374663195 h 2202"/>
              <a:gd name="T22" fmla="*/ 273216488 w 2738"/>
              <a:gd name="T23" fmla="*/ 414985677 h 2202"/>
              <a:gd name="T24" fmla="*/ 219133902 w 2738"/>
              <a:gd name="T25" fmla="*/ 454748301 h 2202"/>
              <a:gd name="T26" fmla="*/ 164490194 w 2738"/>
              <a:gd name="T27" fmla="*/ 493390680 h 2202"/>
              <a:gd name="T28" fmla="*/ 110127543 w 2738"/>
              <a:gd name="T29" fmla="*/ 530072497 h 2202"/>
              <a:gd name="T30" fmla="*/ 54643195 w 2738"/>
              <a:gd name="T31" fmla="*/ 565354801 h 2202"/>
              <a:gd name="T32" fmla="*/ 0 w 2738"/>
              <a:gd name="T33" fmla="*/ 598117083 h 2202"/>
              <a:gd name="T34" fmla="*/ 38670818 w 2738"/>
              <a:gd name="T35" fmla="*/ 600637502 h 2202"/>
              <a:gd name="T36" fmla="*/ 93874605 w 2738"/>
              <a:gd name="T37" fmla="*/ 566475047 h 2202"/>
              <a:gd name="T38" fmla="*/ 149358441 w 2738"/>
              <a:gd name="T39" fmla="*/ 530072497 h 2202"/>
              <a:gd name="T40" fmla="*/ 204842243 w 2738"/>
              <a:gd name="T41" fmla="*/ 492270435 h 2202"/>
              <a:gd name="T42" fmla="*/ 258925358 w 2738"/>
              <a:gd name="T43" fmla="*/ 453068198 h 2202"/>
              <a:gd name="T44" fmla="*/ 313288572 w 2738"/>
              <a:gd name="T45" fmla="*/ 412185329 h 2202"/>
              <a:gd name="T46" fmla="*/ 365969942 w 2738"/>
              <a:gd name="T47" fmla="*/ 371302988 h 2202"/>
              <a:gd name="T48" fmla="*/ 417531188 w 2738"/>
              <a:gd name="T49" fmla="*/ 330140190 h 2202"/>
              <a:gd name="T50" fmla="*/ 467410656 w 2738"/>
              <a:gd name="T51" fmla="*/ 288418063 h 2202"/>
              <a:gd name="T52" fmla="*/ 515888909 w 2738"/>
              <a:gd name="T53" fmla="*/ 247255198 h 2202"/>
              <a:gd name="T54" fmla="*/ 562125455 w 2738"/>
              <a:gd name="T55" fmla="*/ 207212645 h 2202"/>
              <a:gd name="T56" fmla="*/ 605559966 w 2738"/>
              <a:gd name="T57" fmla="*/ 168290337 h 2202"/>
              <a:gd name="T58" fmla="*/ 647033199 w 2738"/>
              <a:gd name="T59" fmla="*/ 130768171 h 2202"/>
              <a:gd name="T60" fmla="*/ 685143409 w 2738"/>
              <a:gd name="T61" fmla="*/ 94645683 h 2202"/>
              <a:gd name="T62" fmla="*/ 720451186 w 2738"/>
              <a:gd name="T63" fmla="*/ 60763669 h 2202"/>
              <a:gd name="T64" fmla="*/ 752957062 w 2738"/>
              <a:gd name="T65" fmla="*/ 29961941 h 2202"/>
              <a:gd name="T66" fmla="*/ 767248192 w 2738"/>
              <a:gd name="T67" fmla="*/ 15680793 h 220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738"/>
              <a:gd name="T103" fmla="*/ 0 h 2202"/>
              <a:gd name="T104" fmla="*/ 2738 w 2738"/>
              <a:gd name="T105" fmla="*/ 2202 h 220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738" h="2202">
                <a:moveTo>
                  <a:pt x="2683" y="0"/>
                </a:moveTo>
                <a:lnTo>
                  <a:pt x="2683" y="0"/>
                </a:lnTo>
                <a:lnTo>
                  <a:pt x="2631" y="52"/>
                </a:lnTo>
                <a:lnTo>
                  <a:pt x="2577" y="106"/>
                </a:lnTo>
                <a:lnTo>
                  <a:pt x="2518" y="162"/>
                </a:lnTo>
                <a:lnTo>
                  <a:pt x="2457" y="221"/>
                </a:lnTo>
                <a:lnTo>
                  <a:pt x="2392" y="282"/>
                </a:lnTo>
                <a:lnTo>
                  <a:pt x="2326" y="343"/>
                </a:lnTo>
                <a:lnTo>
                  <a:pt x="2256" y="408"/>
                </a:lnTo>
                <a:lnTo>
                  <a:pt x="2184" y="475"/>
                </a:lnTo>
                <a:lnTo>
                  <a:pt x="2108" y="542"/>
                </a:lnTo>
                <a:lnTo>
                  <a:pt x="2031" y="611"/>
                </a:lnTo>
                <a:lnTo>
                  <a:pt x="1953" y="682"/>
                </a:lnTo>
                <a:lnTo>
                  <a:pt x="1874" y="753"/>
                </a:lnTo>
                <a:lnTo>
                  <a:pt x="1790" y="825"/>
                </a:lnTo>
                <a:lnTo>
                  <a:pt x="1705" y="898"/>
                </a:lnTo>
                <a:lnTo>
                  <a:pt x="1618" y="972"/>
                </a:lnTo>
                <a:lnTo>
                  <a:pt x="1530" y="1044"/>
                </a:lnTo>
                <a:lnTo>
                  <a:pt x="1440" y="1118"/>
                </a:lnTo>
                <a:lnTo>
                  <a:pt x="1350" y="1191"/>
                </a:lnTo>
                <a:lnTo>
                  <a:pt x="1258" y="1265"/>
                </a:lnTo>
                <a:lnTo>
                  <a:pt x="1164" y="1338"/>
                </a:lnTo>
                <a:lnTo>
                  <a:pt x="1070" y="1411"/>
                </a:lnTo>
                <a:lnTo>
                  <a:pt x="975" y="1482"/>
                </a:lnTo>
                <a:lnTo>
                  <a:pt x="879" y="1554"/>
                </a:lnTo>
                <a:lnTo>
                  <a:pt x="782" y="1624"/>
                </a:lnTo>
                <a:lnTo>
                  <a:pt x="686" y="1695"/>
                </a:lnTo>
                <a:lnTo>
                  <a:pt x="587" y="1762"/>
                </a:lnTo>
                <a:lnTo>
                  <a:pt x="491" y="1830"/>
                </a:lnTo>
                <a:lnTo>
                  <a:pt x="393" y="1893"/>
                </a:lnTo>
                <a:lnTo>
                  <a:pt x="293" y="1957"/>
                </a:lnTo>
                <a:lnTo>
                  <a:pt x="195" y="2019"/>
                </a:lnTo>
                <a:lnTo>
                  <a:pt x="98" y="2079"/>
                </a:lnTo>
                <a:lnTo>
                  <a:pt x="0" y="2136"/>
                </a:lnTo>
                <a:lnTo>
                  <a:pt x="40" y="2202"/>
                </a:lnTo>
                <a:lnTo>
                  <a:pt x="138" y="2145"/>
                </a:lnTo>
                <a:lnTo>
                  <a:pt x="237" y="2086"/>
                </a:lnTo>
                <a:lnTo>
                  <a:pt x="335" y="2023"/>
                </a:lnTo>
                <a:lnTo>
                  <a:pt x="435" y="1960"/>
                </a:lnTo>
                <a:lnTo>
                  <a:pt x="533" y="1893"/>
                </a:lnTo>
                <a:lnTo>
                  <a:pt x="633" y="1826"/>
                </a:lnTo>
                <a:lnTo>
                  <a:pt x="731" y="1758"/>
                </a:lnTo>
                <a:lnTo>
                  <a:pt x="827" y="1688"/>
                </a:lnTo>
                <a:lnTo>
                  <a:pt x="924" y="1618"/>
                </a:lnTo>
                <a:lnTo>
                  <a:pt x="1022" y="1546"/>
                </a:lnTo>
                <a:lnTo>
                  <a:pt x="1118" y="1472"/>
                </a:lnTo>
                <a:lnTo>
                  <a:pt x="1212" y="1399"/>
                </a:lnTo>
                <a:lnTo>
                  <a:pt x="1306" y="1326"/>
                </a:lnTo>
                <a:lnTo>
                  <a:pt x="1398" y="1252"/>
                </a:lnTo>
                <a:lnTo>
                  <a:pt x="1490" y="1179"/>
                </a:lnTo>
                <a:lnTo>
                  <a:pt x="1581" y="1105"/>
                </a:lnTo>
                <a:lnTo>
                  <a:pt x="1668" y="1030"/>
                </a:lnTo>
                <a:lnTo>
                  <a:pt x="1756" y="956"/>
                </a:lnTo>
                <a:lnTo>
                  <a:pt x="1841" y="883"/>
                </a:lnTo>
                <a:lnTo>
                  <a:pt x="1924" y="811"/>
                </a:lnTo>
                <a:lnTo>
                  <a:pt x="2006" y="740"/>
                </a:lnTo>
                <a:lnTo>
                  <a:pt x="2085" y="670"/>
                </a:lnTo>
                <a:lnTo>
                  <a:pt x="2161" y="601"/>
                </a:lnTo>
                <a:lnTo>
                  <a:pt x="2237" y="533"/>
                </a:lnTo>
                <a:lnTo>
                  <a:pt x="2309" y="467"/>
                </a:lnTo>
                <a:lnTo>
                  <a:pt x="2379" y="402"/>
                </a:lnTo>
                <a:lnTo>
                  <a:pt x="2445" y="338"/>
                </a:lnTo>
                <a:lnTo>
                  <a:pt x="2510" y="277"/>
                </a:lnTo>
                <a:lnTo>
                  <a:pt x="2571" y="217"/>
                </a:lnTo>
                <a:lnTo>
                  <a:pt x="2630" y="162"/>
                </a:lnTo>
                <a:lnTo>
                  <a:pt x="2687" y="107"/>
                </a:lnTo>
                <a:lnTo>
                  <a:pt x="2738" y="56"/>
                </a:lnTo>
                <a:lnTo>
                  <a:pt x="2683" y="0"/>
                </a:lnTo>
                <a:close/>
              </a:path>
            </a:pathLst>
          </a:custGeom>
          <a:solidFill>
            <a:srgbClr val="FF3300"/>
          </a:solidFill>
          <a:ln w="9525">
            <a:noFill/>
            <a:round/>
            <a:headEnd/>
            <a:tailEnd/>
          </a:ln>
        </p:spPr>
        <p:txBody>
          <a:bodyPr/>
          <a:lstStyle/>
          <a:p>
            <a:pPr eaLnBrk="0" hangingPunct="0"/>
            <a:endParaRPr lang="fr-FR"/>
          </a:p>
        </p:txBody>
      </p:sp>
      <p:sp>
        <p:nvSpPr>
          <p:cNvPr id="200733" name="Freeform 161"/>
          <p:cNvSpPr>
            <a:spLocks/>
          </p:cNvSpPr>
          <p:nvPr/>
        </p:nvSpPr>
        <p:spPr bwMode="auto">
          <a:xfrm>
            <a:off x="5661025" y="2508250"/>
            <a:ext cx="938213" cy="1182688"/>
          </a:xfrm>
          <a:custGeom>
            <a:avLst/>
            <a:gdLst>
              <a:gd name="T0" fmla="*/ 474070088 w 1773"/>
              <a:gd name="T1" fmla="*/ 6160560 h 2235"/>
              <a:gd name="T2" fmla="*/ 462309356 w 1773"/>
              <a:gd name="T3" fmla="*/ 24641712 h 2235"/>
              <a:gd name="T4" fmla="*/ 446068168 w 1773"/>
              <a:gd name="T5" fmla="*/ 48723037 h 2235"/>
              <a:gd name="T6" fmla="*/ 425066596 w 1773"/>
              <a:gd name="T7" fmla="*/ 78964928 h 2235"/>
              <a:gd name="T8" fmla="*/ 400425415 w 1773"/>
              <a:gd name="T9" fmla="*/ 113687256 h 2235"/>
              <a:gd name="T10" fmla="*/ 372423495 w 1773"/>
              <a:gd name="T11" fmla="*/ 152609614 h 2235"/>
              <a:gd name="T12" fmla="*/ 341621754 w 1773"/>
              <a:gd name="T13" fmla="*/ 194612218 h 2235"/>
              <a:gd name="T14" fmla="*/ 308579520 w 1773"/>
              <a:gd name="T15" fmla="*/ 239134713 h 2235"/>
              <a:gd name="T16" fmla="*/ 273577187 w 1773"/>
              <a:gd name="T17" fmla="*/ 285617837 h 2235"/>
              <a:gd name="T18" fmla="*/ 237174744 w 1773"/>
              <a:gd name="T19" fmla="*/ 332660753 h 2235"/>
              <a:gd name="T20" fmla="*/ 199652584 w 1773"/>
              <a:gd name="T21" fmla="*/ 380264056 h 2235"/>
              <a:gd name="T22" fmla="*/ 161850495 w 1773"/>
              <a:gd name="T23" fmla="*/ 427026514 h 2235"/>
              <a:gd name="T24" fmla="*/ 124327773 w 1773"/>
              <a:gd name="T25" fmla="*/ 472669784 h 2235"/>
              <a:gd name="T26" fmla="*/ 87085543 w 1773"/>
              <a:gd name="T27" fmla="*/ 516352492 h 2235"/>
              <a:gd name="T28" fmla="*/ 50683084 w 1773"/>
              <a:gd name="T29" fmla="*/ 556675123 h 2235"/>
              <a:gd name="T30" fmla="*/ 16521121 w 1773"/>
              <a:gd name="T31" fmla="*/ 593077556 h 2235"/>
              <a:gd name="T32" fmla="*/ 15400875 w 1773"/>
              <a:gd name="T33" fmla="*/ 625839322 h 2235"/>
              <a:gd name="T34" fmla="*/ 49282908 w 1773"/>
              <a:gd name="T35" fmla="*/ 590557135 h 2235"/>
              <a:gd name="T36" fmla="*/ 84845580 w 1773"/>
              <a:gd name="T37" fmla="*/ 551354220 h 2235"/>
              <a:gd name="T38" fmla="*/ 121807881 w 1773"/>
              <a:gd name="T39" fmla="*/ 508791758 h 2235"/>
              <a:gd name="T40" fmla="*/ 159889932 w 1773"/>
              <a:gd name="T41" fmla="*/ 464269263 h 2235"/>
              <a:gd name="T42" fmla="*/ 197692550 w 1773"/>
              <a:gd name="T43" fmla="*/ 417506276 h 2235"/>
              <a:gd name="T44" fmla="*/ 235214710 w 1773"/>
              <a:gd name="T45" fmla="*/ 369902973 h 2235"/>
              <a:gd name="T46" fmla="*/ 272456940 w 1773"/>
              <a:gd name="T47" fmla="*/ 322300199 h 2235"/>
              <a:gd name="T48" fmla="*/ 308579520 w 1773"/>
              <a:gd name="T49" fmla="*/ 275537146 h 2235"/>
              <a:gd name="T50" fmla="*/ 343021929 w 1773"/>
              <a:gd name="T51" fmla="*/ 229614475 h 2235"/>
              <a:gd name="T52" fmla="*/ 375223846 w 1773"/>
              <a:gd name="T53" fmla="*/ 185651839 h 2235"/>
              <a:gd name="T54" fmla="*/ 404625411 w 1773"/>
              <a:gd name="T55" fmla="*/ 145329339 h 2235"/>
              <a:gd name="T56" fmla="*/ 430947227 w 1773"/>
              <a:gd name="T57" fmla="*/ 108086557 h 2235"/>
              <a:gd name="T58" fmla="*/ 453908833 w 1773"/>
              <a:gd name="T59" fmla="*/ 75604720 h 2235"/>
              <a:gd name="T60" fmla="*/ 472949842 w 1773"/>
              <a:gd name="T61" fmla="*/ 47883249 h 2235"/>
              <a:gd name="T62" fmla="*/ 486950537 w 1773"/>
              <a:gd name="T63" fmla="*/ 26601745 h 2235"/>
              <a:gd name="T64" fmla="*/ 496471306 w 1773"/>
              <a:gd name="T65" fmla="*/ 11200875 h 223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73"/>
              <a:gd name="T100" fmla="*/ 0 h 2235"/>
              <a:gd name="T101" fmla="*/ 1773 w 1773"/>
              <a:gd name="T102" fmla="*/ 2235 h 223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73" h="2235">
                <a:moveTo>
                  <a:pt x="1706" y="0"/>
                </a:moveTo>
                <a:lnTo>
                  <a:pt x="1693" y="22"/>
                </a:lnTo>
                <a:lnTo>
                  <a:pt x="1673" y="52"/>
                </a:lnTo>
                <a:lnTo>
                  <a:pt x="1651" y="88"/>
                </a:lnTo>
                <a:lnTo>
                  <a:pt x="1623" y="129"/>
                </a:lnTo>
                <a:lnTo>
                  <a:pt x="1593" y="174"/>
                </a:lnTo>
                <a:lnTo>
                  <a:pt x="1558" y="225"/>
                </a:lnTo>
                <a:lnTo>
                  <a:pt x="1518" y="282"/>
                </a:lnTo>
                <a:lnTo>
                  <a:pt x="1475" y="341"/>
                </a:lnTo>
                <a:lnTo>
                  <a:pt x="1430" y="406"/>
                </a:lnTo>
                <a:lnTo>
                  <a:pt x="1381" y="474"/>
                </a:lnTo>
                <a:lnTo>
                  <a:pt x="1330" y="545"/>
                </a:lnTo>
                <a:lnTo>
                  <a:pt x="1277" y="618"/>
                </a:lnTo>
                <a:lnTo>
                  <a:pt x="1220" y="695"/>
                </a:lnTo>
                <a:lnTo>
                  <a:pt x="1161" y="775"/>
                </a:lnTo>
                <a:lnTo>
                  <a:pt x="1102" y="854"/>
                </a:lnTo>
                <a:lnTo>
                  <a:pt x="1041" y="937"/>
                </a:lnTo>
                <a:lnTo>
                  <a:pt x="977" y="1020"/>
                </a:lnTo>
                <a:lnTo>
                  <a:pt x="912" y="1104"/>
                </a:lnTo>
                <a:lnTo>
                  <a:pt x="847" y="1188"/>
                </a:lnTo>
                <a:lnTo>
                  <a:pt x="779" y="1273"/>
                </a:lnTo>
                <a:lnTo>
                  <a:pt x="713" y="1358"/>
                </a:lnTo>
                <a:lnTo>
                  <a:pt x="645" y="1443"/>
                </a:lnTo>
                <a:lnTo>
                  <a:pt x="578" y="1525"/>
                </a:lnTo>
                <a:lnTo>
                  <a:pt x="510" y="1608"/>
                </a:lnTo>
                <a:lnTo>
                  <a:pt x="444" y="1688"/>
                </a:lnTo>
                <a:lnTo>
                  <a:pt x="376" y="1767"/>
                </a:lnTo>
                <a:lnTo>
                  <a:pt x="311" y="1844"/>
                </a:lnTo>
                <a:lnTo>
                  <a:pt x="245" y="1916"/>
                </a:lnTo>
                <a:lnTo>
                  <a:pt x="181" y="1988"/>
                </a:lnTo>
                <a:lnTo>
                  <a:pt x="120" y="2056"/>
                </a:lnTo>
                <a:lnTo>
                  <a:pt x="59" y="2118"/>
                </a:lnTo>
                <a:lnTo>
                  <a:pt x="0" y="2179"/>
                </a:lnTo>
                <a:lnTo>
                  <a:pt x="55" y="2235"/>
                </a:lnTo>
                <a:lnTo>
                  <a:pt x="115" y="2174"/>
                </a:lnTo>
                <a:lnTo>
                  <a:pt x="176" y="2109"/>
                </a:lnTo>
                <a:lnTo>
                  <a:pt x="240" y="2041"/>
                </a:lnTo>
                <a:lnTo>
                  <a:pt x="303" y="1969"/>
                </a:lnTo>
                <a:lnTo>
                  <a:pt x="370" y="1894"/>
                </a:lnTo>
                <a:lnTo>
                  <a:pt x="435" y="1817"/>
                </a:lnTo>
                <a:lnTo>
                  <a:pt x="502" y="1739"/>
                </a:lnTo>
                <a:lnTo>
                  <a:pt x="571" y="1658"/>
                </a:lnTo>
                <a:lnTo>
                  <a:pt x="639" y="1576"/>
                </a:lnTo>
                <a:lnTo>
                  <a:pt x="706" y="1491"/>
                </a:lnTo>
                <a:lnTo>
                  <a:pt x="774" y="1406"/>
                </a:lnTo>
                <a:lnTo>
                  <a:pt x="840" y="1321"/>
                </a:lnTo>
                <a:lnTo>
                  <a:pt x="908" y="1236"/>
                </a:lnTo>
                <a:lnTo>
                  <a:pt x="973" y="1151"/>
                </a:lnTo>
                <a:lnTo>
                  <a:pt x="1038" y="1068"/>
                </a:lnTo>
                <a:lnTo>
                  <a:pt x="1102" y="984"/>
                </a:lnTo>
                <a:lnTo>
                  <a:pt x="1165" y="902"/>
                </a:lnTo>
                <a:lnTo>
                  <a:pt x="1225" y="820"/>
                </a:lnTo>
                <a:lnTo>
                  <a:pt x="1283" y="740"/>
                </a:lnTo>
                <a:lnTo>
                  <a:pt x="1340" y="663"/>
                </a:lnTo>
                <a:lnTo>
                  <a:pt x="1393" y="590"/>
                </a:lnTo>
                <a:lnTo>
                  <a:pt x="1445" y="519"/>
                </a:lnTo>
                <a:lnTo>
                  <a:pt x="1494" y="451"/>
                </a:lnTo>
                <a:lnTo>
                  <a:pt x="1539" y="386"/>
                </a:lnTo>
                <a:lnTo>
                  <a:pt x="1582" y="327"/>
                </a:lnTo>
                <a:lnTo>
                  <a:pt x="1621" y="270"/>
                </a:lnTo>
                <a:lnTo>
                  <a:pt x="1657" y="219"/>
                </a:lnTo>
                <a:lnTo>
                  <a:pt x="1689" y="171"/>
                </a:lnTo>
                <a:lnTo>
                  <a:pt x="1717" y="130"/>
                </a:lnTo>
                <a:lnTo>
                  <a:pt x="1739" y="95"/>
                </a:lnTo>
                <a:lnTo>
                  <a:pt x="1759" y="64"/>
                </a:lnTo>
                <a:lnTo>
                  <a:pt x="1773" y="40"/>
                </a:lnTo>
                <a:lnTo>
                  <a:pt x="1706" y="0"/>
                </a:lnTo>
                <a:close/>
              </a:path>
            </a:pathLst>
          </a:custGeom>
          <a:solidFill>
            <a:srgbClr val="FF3300"/>
          </a:solidFill>
          <a:ln w="9525">
            <a:noFill/>
            <a:round/>
            <a:headEnd/>
            <a:tailEnd/>
          </a:ln>
        </p:spPr>
        <p:txBody>
          <a:bodyPr/>
          <a:lstStyle/>
          <a:p>
            <a:pPr eaLnBrk="0" hangingPunct="0"/>
            <a:endParaRPr lang="fr-FR"/>
          </a:p>
        </p:txBody>
      </p:sp>
      <p:sp>
        <p:nvSpPr>
          <p:cNvPr id="200734" name="Freeform 162"/>
          <p:cNvSpPr>
            <a:spLocks/>
          </p:cNvSpPr>
          <p:nvPr/>
        </p:nvSpPr>
        <p:spPr bwMode="auto">
          <a:xfrm>
            <a:off x="3157538" y="5038725"/>
            <a:ext cx="73025" cy="73025"/>
          </a:xfrm>
          <a:custGeom>
            <a:avLst/>
            <a:gdLst>
              <a:gd name="T0" fmla="*/ 0 w 139"/>
              <a:gd name="T1" fmla="*/ 19320103 h 139"/>
              <a:gd name="T2" fmla="*/ 552153 w 139"/>
              <a:gd name="T3" fmla="*/ 15456080 h 139"/>
              <a:gd name="T4" fmla="*/ 1655934 w 139"/>
              <a:gd name="T5" fmla="*/ 11592061 h 139"/>
              <a:gd name="T6" fmla="*/ 3311867 w 139"/>
              <a:gd name="T7" fmla="*/ 8280193 h 139"/>
              <a:gd name="T8" fmla="*/ 5796293 w 139"/>
              <a:gd name="T9" fmla="*/ 5796293 h 139"/>
              <a:gd name="T10" fmla="*/ 8556007 w 139"/>
              <a:gd name="T11" fmla="*/ 3311867 h 139"/>
              <a:gd name="T12" fmla="*/ 11867875 w 139"/>
              <a:gd name="T13" fmla="*/ 1380120 h 139"/>
              <a:gd name="T14" fmla="*/ 15456080 w 139"/>
              <a:gd name="T15" fmla="*/ 275814 h 139"/>
              <a:gd name="T16" fmla="*/ 19596442 w 139"/>
              <a:gd name="T17" fmla="*/ 0 h 139"/>
              <a:gd name="T18" fmla="*/ 23460461 w 139"/>
              <a:gd name="T19" fmla="*/ 275814 h 139"/>
              <a:gd name="T20" fmla="*/ 26772327 w 139"/>
              <a:gd name="T21" fmla="*/ 1380120 h 139"/>
              <a:gd name="T22" fmla="*/ 30084194 w 139"/>
              <a:gd name="T23" fmla="*/ 3311867 h 139"/>
              <a:gd name="T24" fmla="*/ 33120246 w 139"/>
              <a:gd name="T25" fmla="*/ 5796293 h 139"/>
              <a:gd name="T26" fmla="*/ 35328340 w 139"/>
              <a:gd name="T27" fmla="*/ 8280193 h 139"/>
              <a:gd name="T28" fmla="*/ 36984273 w 139"/>
              <a:gd name="T29" fmla="*/ 11592061 h 139"/>
              <a:gd name="T30" fmla="*/ 38088579 w 139"/>
              <a:gd name="T31" fmla="*/ 15456080 h 139"/>
              <a:gd name="T32" fmla="*/ 38364393 w 139"/>
              <a:gd name="T33" fmla="*/ 19320103 h 139"/>
              <a:gd name="T34" fmla="*/ 38088579 w 139"/>
              <a:gd name="T35" fmla="*/ 23460461 h 139"/>
              <a:gd name="T36" fmla="*/ 36984273 w 139"/>
              <a:gd name="T37" fmla="*/ 26772327 h 139"/>
              <a:gd name="T38" fmla="*/ 35328340 w 139"/>
              <a:gd name="T39" fmla="*/ 30084194 h 139"/>
              <a:gd name="T40" fmla="*/ 33120246 w 139"/>
              <a:gd name="T41" fmla="*/ 32844432 h 139"/>
              <a:gd name="T42" fmla="*/ 30084194 w 139"/>
              <a:gd name="T43" fmla="*/ 35052526 h 139"/>
              <a:gd name="T44" fmla="*/ 26772327 w 139"/>
              <a:gd name="T45" fmla="*/ 36984273 h 139"/>
              <a:gd name="T46" fmla="*/ 23460461 w 139"/>
              <a:gd name="T47" fmla="*/ 38088579 h 139"/>
              <a:gd name="T48" fmla="*/ 19596442 w 139"/>
              <a:gd name="T49" fmla="*/ 38364393 h 139"/>
              <a:gd name="T50" fmla="*/ 15456080 w 139"/>
              <a:gd name="T51" fmla="*/ 38088579 h 139"/>
              <a:gd name="T52" fmla="*/ 11867875 w 139"/>
              <a:gd name="T53" fmla="*/ 36984273 h 139"/>
              <a:gd name="T54" fmla="*/ 8556007 w 139"/>
              <a:gd name="T55" fmla="*/ 35052526 h 139"/>
              <a:gd name="T56" fmla="*/ 5796293 w 139"/>
              <a:gd name="T57" fmla="*/ 32844432 h 139"/>
              <a:gd name="T58" fmla="*/ 3311867 w 139"/>
              <a:gd name="T59" fmla="*/ 30084194 h 139"/>
              <a:gd name="T60" fmla="*/ 1655934 w 139"/>
              <a:gd name="T61" fmla="*/ 26772327 h 139"/>
              <a:gd name="T62" fmla="*/ 552153 w 139"/>
              <a:gd name="T63" fmla="*/ 23460461 h 139"/>
              <a:gd name="T64" fmla="*/ 0 w 139"/>
              <a:gd name="T65" fmla="*/ 19320103 h 13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9"/>
              <a:gd name="T100" fmla="*/ 0 h 139"/>
              <a:gd name="T101" fmla="*/ 139 w 139"/>
              <a:gd name="T102" fmla="*/ 139 h 13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9" h="139">
                <a:moveTo>
                  <a:pt x="0" y="70"/>
                </a:moveTo>
                <a:lnTo>
                  <a:pt x="2" y="56"/>
                </a:lnTo>
                <a:lnTo>
                  <a:pt x="6" y="42"/>
                </a:lnTo>
                <a:lnTo>
                  <a:pt x="12" y="30"/>
                </a:lnTo>
                <a:lnTo>
                  <a:pt x="21" y="21"/>
                </a:lnTo>
                <a:lnTo>
                  <a:pt x="31" y="12"/>
                </a:lnTo>
                <a:lnTo>
                  <a:pt x="43" y="5"/>
                </a:lnTo>
                <a:lnTo>
                  <a:pt x="56" y="1"/>
                </a:lnTo>
                <a:lnTo>
                  <a:pt x="71" y="0"/>
                </a:lnTo>
                <a:lnTo>
                  <a:pt x="85" y="1"/>
                </a:lnTo>
                <a:lnTo>
                  <a:pt x="97" y="5"/>
                </a:lnTo>
                <a:lnTo>
                  <a:pt x="109" y="12"/>
                </a:lnTo>
                <a:lnTo>
                  <a:pt x="120" y="21"/>
                </a:lnTo>
                <a:lnTo>
                  <a:pt x="128" y="30"/>
                </a:lnTo>
                <a:lnTo>
                  <a:pt x="134" y="42"/>
                </a:lnTo>
                <a:lnTo>
                  <a:pt x="138" y="56"/>
                </a:lnTo>
                <a:lnTo>
                  <a:pt x="139" y="70"/>
                </a:lnTo>
                <a:lnTo>
                  <a:pt x="138" y="85"/>
                </a:lnTo>
                <a:lnTo>
                  <a:pt x="134" y="97"/>
                </a:lnTo>
                <a:lnTo>
                  <a:pt x="128" y="109"/>
                </a:lnTo>
                <a:lnTo>
                  <a:pt x="120" y="119"/>
                </a:lnTo>
                <a:lnTo>
                  <a:pt x="109" y="127"/>
                </a:lnTo>
                <a:lnTo>
                  <a:pt x="97" y="134"/>
                </a:lnTo>
                <a:lnTo>
                  <a:pt x="85" y="138"/>
                </a:lnTo>
                <a:lnTo>
                  <a:pt x="71" y="139"/>
                </a:lnTo>
                <a:lnTo>
                  <a:pt x="56" y="138"/>
                </a:lnTo>
                <a:lnTo>
                  <a:pt x="43" y="134"/>
                </a:lnTo>
                <a:lnTo>
                  <a:pt x="31" y="127"/>
                </a:lnTo>
                <a:lnTo>
                  <a:pt x="21" y="119"/>
                </a:lnTo>
                <a:lnTo>
                  <a:pt x="12" y="109"/>
                </a:lnTo>
                <a:lnTo>
                  <a:pt x="6" y="97"/>
                </a:lnTo>
                <a:lnTo>
                  <a:pt x="2" y="85"/>
                </a:lnTo>
                <a:lnTo>
                  <a:pt x="0" y="70"/>
                </a:lnTo>
                <a:close/>
              </a:path>
            </a:pathLst>
          </a:custGeom>
          <a:solidFill>
            <a:srgbClr val="FF00FF"/>
          </a:solidFill>
          <a:ln w="9525">
            <a:noFill/>
            <a:round/>
            <a:headEnd/>
            <a:tailEnd/>
          </a:ln>
        </p:spPr>
        <p:txBody>
          <a:bodyPr/>
          <a:lstStyle/>
          <a:p>
            <a:pPr eaLnBrk="0" hangingPunct="0"/>
            <a:endParaRPr lang="fr-FR"/>
          </a:p>
        </p:txBody>
      </p:sp>
      <p:sp>
        <p:nvSpPr>
          <p:cNvPr id="200735" name="Freeform 163"/>
          <p:cNvSpPr>
            <a:spLocks/>
          </p:cNvSpPr>
          <p:nvPr/>
        </p:nvSpPr>
        <p:spPr bwMode="auto">
          <a:xfrm>
            <a:off x="3262313" y="5207000"/>
            <a:ext cx="73025" cy="74613"/>
          </a:xfrm>
          <a:custGeom>
            <a:avLst/>
            <a:gdLst>
              <a:gd name="T0" fmla="*/ 0 w 139"/>
              <a:gd name="T1" fmla="*/ 19598703 h 140"/>
              <a:gd name="T2" fmla="*/ 275814 w 139"/>
              <a:gd name="T3" fmla="*/ 15621828 h 140"/>
              <a:gd name="T4" fmla="*/ 1380120 w 139"/>
              <a:gd name="T5" fmla="*/ 12213614 h 140"/>
              <a:gd name="T6" fmla="*/ 3311867 w 139"/>
              <a:gd name="T7" fmla="*/ 8804867 h 140"/>
              <a:gd name="T8" fmla="*/ 5796293 w 139"/>
              <a:gd name="T9" fmla="*/ 5680714 h 140"/>
              <a:gd name="T10" fmla="*/ 8280193 w 139"/>
              <a:gd name="T11" fmla="*/ 3408215 h 140"/>
              <a:gd name="T12" fmla="*/ 11592061 w 139"/>
              <a:gd name="T13" fmla="*/ 1704374 h 140"/>
              <a:gd name="T14" fmla="*/ 15456080 w 139"/>
              <a:gd name="T15" fmla="*/ 568125 h 140"/>
              <a:gd name="T16" fmla="*/ 19320103 w 139"/>
              <a:gd name="T17" fmla="*/ 0 h 140"/>
              <a:gd name="T18" fmla="*/ 23460461 w 139"/>
              <a:gd name="T19" fmla="*/ 568125 h 140"/>
              <a:gd name="T20" fmla="*/ 26772327 w 139"/>
              <a:gd name="T21" fmla="*/ 1704374 h 140"/>
              <a:gd name="T22" fmla="*/ 30084194 w 139"/>
              <a:gd name="T23" fmla="*/ 3408215 h 140"/>
              <a:gd name="T24" fmla="*/ 32844432 w 139"/>
              <a:gd name="T25" fmla="*/ 5680714 h 140"/>
              <a:gd name="T26" fmla="*/ 35052526 w 139"/>
              <a:gd name="T27" fmla="*/ 8804867 h 140"/>
              <a:gd name="T28" fmla="*/ 36984273 w 139"/>
              <a:gd name="T29" fmla="*/ 12213614 h 140"/>
              <a:gd name="T30" fmla="*/ 38088579 w 139"/>
              <a:gd name="T31" fmla="*/ 15621828 h 140"/>
              <a:gd name="T32" fmla="*/ 38364393 w 139"/>
              <a:gd name="T33" fmla="*/ 19598703 h 140"/>
              <a:gd name="T34" fmla="*/ 38088579 w 139"/>
              <a:gd name="T35" fmla="*/ 23859104 h 140"/>
              <a:gd name="T36" fmla="*/ 36984273 w 139"/>
              <a:gd name="T37" fmla="*/ 27551380 h 140"/>
              <a:gd name="T38" fmla="*/ 35052526 w 139"/>
              <a:gd name="T39" fmla="*/ 30960126 h 140"/>
              <a:gd name="T40" fmla="*/ 32844432 w 139"/>
              <a:gd name="T41" fmla="*/ 33516153 h 140"/>
              <a:gd name="T42" fmla="*/ 30084194 w 139"/>
              <a:gd name="T43" fmla="*/ 36356784 h 140"/>
              <a:gd name="T44" fmla="*/ 26772327 w 139"/>
              <a:gd name="T45" fmla="*/ 38060624 h 140"/>
              <a:gd name="T46" fmla="*/ 23460461 w 139"/>
              <a:gd name="T47" fmla="*/ 39196873 h 140"/>
              <a:gd name="T48" fmla="*/ 19320103 w 139"/>
              <a:gd name="T49" fmla="*/ 39764998 h 140"/>
              <a:gd name="T50" fmla="*/ 15456080 w 139"/>
              <a:gd name="T51" fmla="*/ 39196873 h 140"/>
              <a:gd name="T52" fmla="*/ 11592061 w 139"/>
              <a:gd name="T53" fmla="*/ 38060624 h 140"/>
              <a:gd name="T54" fmla="*/ 8280193 w 139"/>
              <a:gd name="T55" fmla="*/ 36356784 h 140"/>
              <a:gd name="T56" fmla="*/ 5796293 w 139"/>
              <a:gd name="T57" fmla="*/ 33516153 h 140"/>
              <a:gd name="T58" fmla="*/ 3311867 w 139"/>
              <a:gd name="T59" fmla="*/ 30960126 h 140"/>
              <a:gd name="T60" fmla="*/ 1380120 w 139"/>
              <a:gd name="T61" fmla="*/ 27551380 h 140"/>
              <a:gd name="T62" fmla="*/ 275814 w 139"/>
              <a:gd name="T63" fmla="*/ 23859104 h 140"/>
              <a:gd name="T64" fmla="*/ 0 w 139"/>
              <a:gd name="T65" fmla="*/ 19598703 h 14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9"/>
              <a:gd name="T100" fmla="*/ 0 h 140"/>
              <a:gd name="T101" fmla="*/ 139 w 139"/>
              <a:gd name="T102" fmla="*/ 140 h 14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9" h="140">
                <a:moveTo>
                  <a:pt x="0" y="69"/>
                </a:moveTo>
                <a:lnTo>
                  <a:pt x="1" y="55"/>
                </a:lnTo>
                <a:lnTo>
                  <a:pt x="5" y="43"/>
                </a:lnTo>
                <a:lnTo>
                  <a:pt x="12" y="31"/>
                </a:lnTo>
                <a:lnTo>
                  <a:pt x="21" y="20"/>
                </a:lnTo>
                <a:lnTo>
                  <a:pt x="30" y="12"/>
                </a:lnTo>
                <a:lnTo>
                  <a:pt x="42" y="6"/>
                </a:lnTo>
                <a:lnTo>
                  <a:pt x="56" y="2"/>
                </a:lnTo>
                <a:lnTo>
                  <a:pt x="70" y="0"/>
                </a:lnTo>
                <a:lnTo>
                  <a:pt x="85" y="2"/>
                </a:lnTo>
                <a:lnTo>
                  <a:pt x="97" y="6"/>
                </a:lnTo>
                <a:lnTo>
                  <a:pt x="109" y="12"/>
                </a:lnTo>
                <a:lnTo>
                  <a:pt x="119" y="20"/>
                </a:lnTo>
                <a:lnTo>
                  <a:pt x="127" y="31"/>
                </a:lnTo>
                <a:lnTo>
                  <a:pt x="134" y="43"/>
                </a:lnTo>
                <a:lnTo>
                  <a:pt x="138" y="55"/>
                </a:lnTo>
                <a:lnTo>
                  <a:pt x="139" y="69"/>
                </a:lnTo>
                <a:lnTo>
                  <a:pt x="138" y="84"/>
                </a:lnTo>
                <a:lnTo>
                  <a:pt x="134" y="97"/>
                </a:lnTo>
                <a:lnTo>
                  <a:pt x="127" y="109"/>
                </a:lnTo>
                <a:lnTo>
                  <a:pt x="119" y="118"/>
                </a:lnTo>
                <a:lnTo>
                  <a:pt x="109" y="128"/>
                </a:lnTo>
                <a:lnTo>
                  <a:pt x="97" y="134"/>
                </a:lnTo>
                <a:lnTo>
                  <a:pt x="85" y="138"/>
                </a:lnTo>
                <a:lnTo>
                  <a:pt x="70" y="140"/>
                </a:lnTo>
                <a:lnTo>
                  <a:pt x="56" y="138"/>
                </a:lnTo>
                <a:lnTo>
                  <a:pt x="42" y="134"/>
                </a:lnTo>
                <a:lnTo>
                  <a:pt x="30" y="128"/>
                </a:lnTo>
                <a:lnTo>
                  <a:pt x="21" y="118"/>
                </a:lnTo>
                <a:lnTo>
                  <a:pt x="12" y="109"/>
                </a:lnTo>
                <a:lnTo>
                  <a:pt x="5" y="97"/>
                </a:lnTo>
                <a:lnTo>
                  <a:pt x="1" y="84"/>
                </a:lnTo>
                <a:lnTo>
                  <a:pt x="0" y="69"/>
                </a:lnTo>
                <a:close/>
              </a:path>
            </a:pathLst>
          </a:custGeom>
          <a:solidFill>
            <a:srgbClr val="FF00FF"/>
          </a:solidFill>
          <a:ln w="9525">
            <a:noFill/>
            <a:round/>
            <a:headEnd/>
            <a:tailEnd/>
          </a:ln>
        </p:spPr>
        <p:txBody>
          <a:bodyPr/>
          <a:lstStyle/>
          <a:p>
            <a:pPr eaLnBrk="0" hangingPunct="0"/>
            <a:endParaRPr lang="fr-FR"/>
          </a:p>
        </p:txBody>
      </p:sp>
      <p:sp>
        <p:nvSpPr>
          <p:cNvPr id="200736" name="Freeform 164"/>
          <p:cNvSpPr>
            <a:spLocks/>
          </p:cNvSpPr>
          <p:nvPr/>
        </p:nvSpPr>
        <p:spPr bwMode="auto">
          <a:xfrm>
            <a:off x="3465513" y="5099050"/>
            <a:ext cx="74612" cy="73025"/>
          </a:xfrm>
          <a:custGeom>
            <a:avLst/>
            <a:gdLst>
              <a:gd name="T0" fmla="*/ 0 w 140"/>
              <a:gd name="T1" fmla="*/ 19596442 h 139"/>
              <a:gd name="T2" fmla="*/ 568117 w 140"/>
              <a:gd name="T3" fmla="*/ 15456080 h 139"/>
              <a:gd name="T4" fmla="*/ 1704351 w 140"/>
              <a:gd name="T5" fmla="*/ 11867875 h 139"/>
              <a:gd name="T6" fmla="*/ 3408169 w 140"/>
              <a:gd name="T7" fmla="*/ 8556007 h 139"/>
              <a:gd name="T8" fmla="*/ 5680638 w 140"/>
              <a:gd name="T9" fmla="*/ 5796293 h 139"/>
              <a:gd name="T10" fmla="*/ 8804749 w 140"/>
              <a:gd name="T11" fmla="*/ 3311867 h 139"/>
              <a:gd name="T12" fmla="*/ 12213450 w 140"/>
              <a:gd name="T13" fmla="*/ 1655934 h 139"/>
              <a:gd name="T14" fmla="*/ 15621618 w 140"/>
              <a:gd name="T15" fmla="*/ 552153 h 139"/>
              <a:gd name="T16" fmla="*/ 19597907 w 140"/>
              <a:gd name="T17" fmla="*/ 0 h 139"/>
              <a:gd name="T18" fmla="*/ 23858251 w 140"/>
              <a:gd name="T19" fmla="*/ 552153 h 139"/>
              <a:gd name="T20" fmla="*/ 27550477 w 140"/>
              <a:gd name="T21" fmla="*/ 1655934 h 139"/>
              <a:gd name="T22" fmla="*/ 30959178 w 140"/>
              <a:gd name="T23" fmla="*/ 3311867 h 139"/>
              <a:gd name="T24" fmla="*/ 33515171 w 140"/>
              <a:gd name="T25" fmla="*/ 5796293 h 139"/>
              <a:gd name="T26" fmla="*/ 36355764 w 140"/>
              <a:gd name="T27" fmla="*/ 8556007 h 139"/>
              <a:gd name="T28" fmla="*/ 38059581 w 140"/>
              <a:gd name="T29" fmla="*/ 11867875 h 139"/>
              <a:gd name="T30" fmla="*/ 39195815 w 140"/>
              <a:gd name="T31" fmla="*/ 15456080 h 139"/>
              <a:gd name="T32" fmla="*/ 39763932 w 140"/>
              <a:gd name="T33" fmla="*/ 19596442 h 139"/>
              <a:gd name="T34" fmla="*/ 39195815 w 140"/>
              <a:gd name="T35" fmla="*/ 23460461 h 139"/>
              <a:gd name="T36" fmla="*/ 38059581 w 140"/>
              <a:gd name="T37" fmla="*/ 26772327 h 139"/>
              <a:gd name="T38" fmla="*/ 36355764 w 140"/>
              <a:gd name="T39" fmla="*/ 30084194 h 139"/>
              <a:gd name="T40" fmla="*/ 33515171 w 140"/>
              <a:gd name="T41" fmla="*/ 33120246 h 139"/>
              <a:gd name="T42" fmla="*/ 30959178 w 140"/>
              <a:gd name="T43" fmla="*/ 35328340 h 139"/>
              <a:gd name="T44" fmla="*/ 27550477 w 140"/>
              <a:gd name="T45" fmla="*/ 36984273 h 139"/>
              <a:gd name="T46" fmla="*/ 23858251 w 140"/>
              <a:gd name="T47" fmla="*/ 38088579 h 139"/>
              <a:gd name="T48" fmla="*/ 19597907 w 140"/>
              <a:gd name="T49" fmla="*/ 38364393 h 139"/>
              <a:gd name="T50" fmla="*/ 15621618 w 140"/>
              <a:gd name="T51" fmla="*/ 38088579 h 139"/>
              <a:gd name="T52" fmla="*/ 12213450 w 140"/>
              <a:gd name="T53" fmla="*/ 36984273 h 139"/>
              <a:gd name="T54" fmla="*/ 8804749 w 140"/>
              <a:gd name="T55" fmla="*/ 35328340 h 139"/>
              <a:gd name="T56" fmla="*/ 5680638 w 140"/>
              <a:gd name="T57" fmla="*/ 33120246 h 139"/>
              <a:gd name="T58" fmla="*/ 3408169 w 140"/>
              <a:gd name="T59" fmla="*/ 30084194 h 139"/>
              <a:gd name="T60" fmla="*/ 1704351 w 140"/>
              <a:gd name="T61" fmla="*/ 26772327 h 139"/>
              <a:gd name="T62" fmla="*/ 568117 w 140"/>
              <a:gd name="T63" fmla="*/ 23460461 h 139"/>
              <a:gd name="T64" fmla="*/ 0 w 140"/>
              <a:gd name="T65" fmla="*/ 19596442 h 13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0"/>
              <a:gd name="T100" fmla="*/ 0 h 139"/>
              <a:gd name="T101" fmla="*/ 140 w 140"/>
              <a:gd name="T102" fmla="*/ 139 h 13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0" h="139">
                <a:moveTo>
                  <a:pt x="0" y="71"/>
                </a:moveTo>
                <a:lnTo>
                  <a:pt x="2" y="56"/>
                </a:lnTo>
                <a:lnTo>
                  <a:pt x="6" y="43"/>
                </a:lnTo>
                <a:lnTo>
                  <a:pt x="12" y="31"/>
                </a:lnTo>
                <a:lnTo>
                  <a:pt x="20" y="21"/>
                </a:lnTo>
                <a:lnTo>
                  <a:pt x="31" y="12"/>
                </a:lnTo>
                <a:lnTo>
                  <a:pt x="43" y="6"/>
                </a:lnTo>
                <a:lnTo>
                  <a:pt x="55" y="2"/>
                </a:lnTo>
                <a:lnTo>
                  <a:pt x="69" y="0"/>
                </a:lnTo>
                <a:lnTo>
                  <a:pt x="84" y="2"/>
                </a:lnTo>
                <a:lnTo>
                  <a:pt x="97" y="6"/>
                </a:lnTo>
                <a:lnTo>
                  <a:pt x="109" y="12"/>
                </a:lnTo>
                <a:lnTo>
                  <a:pt x="118" y="21"/>
                </a:lnTo>
                <a:lnTo>
                  <a:pt x="128" y="31"/>
                </a:lnTo>
                <a:lnTo>
                  <a:pt x="134" y="43"/>
                </a:lnTo>
                <a:lnTo>
                  <a:pt x="138" y="56"/>
                </a:lnTo>
                <a:lnTo>
                  <a:pt x="140" y="71"/>
                </a:lnTo>
                <a:lnTo>
                  <a:pt x="138" y="85"/>
                </a:lnTo>
                <a:lnTo>
                  <a:pt x="134" y="97"/>
                </a:lnTo>
                <a:lnTo>
                  <a:pt x="128" y="109"/>
                </a:lnTo>
                <a:lnTo>
                  <a:pt x="118" y="120"/>
                </a:lnTo>
                <a:lnTo>
                  <a:pt x="109" y="128"/>
                </a:lnTo>
                <a:lnTo>
                  <a:pt x="97" y="134"/>
                </a:lnTo>
                <a:lnTo>
                  <a:pt x="84" y="138"/>
                </a:lnTo>
                <a:lnTo>
                  <a:pt x="69" y="139"/>
                </a:lnTo>
                <a:lnTo>
                  <a:pt x="55" y="138"/>
                </a:lnTo>
                <a:lnTo>
                  <a:pt x="43" y="134"/>
                </a:lnTo>
                <a:lnTo>
                  <a:pt x="31" y="128"/>
                </a:lnTo>
                <a:lnTo>
                  <a:pt x="20" y="120"/>
                </a:lnTo>
                <a:lnTo>
                  <a:pt x="12" y="109"/>
                </a:lnTo>
                <a:lnTo>
                  <a:pt x="6" y="97"/>
                </a:lnTo>
                <a:lnTo>
                  <a:pt x="2" y="85"/>
                </a:lnTo>
                <a:lnTo>
                  <a:pt x="0" y="71"/>
                </a:lnTo>
                <a:close/>
              </a:path>
            </a:pathLst>
          </a:custGeom>
          <a:solidFill>
            <a:srgbClr val="FF00FF"/>
          </a:solidFill>
          <a:ln w="9525">
            <a:noFill/>
            <a:round/>
            <a:headEnd/>
            <a:tailEnd/>
          </a:ln>
        </p:spPr>
        <p:txBody>
          <a:bodyPr/>
          <a:lstStyle/>
          <a:p>
            <a:pPr eaLnBrk="0" hangingPunct="0"/>
            <a:endParaRPr lang="fr-FR"/>
          </a:p>
        </p:txBody>
      </p:sp>
      <p:sp>
        <p:nvSpPr>
          <p:cNvPr id="200737" name="Freeform 165"/>
          <p:cNvSpPr>
            <a:spLocks/>
          </p:cNvSpPr>
          <p:nvPr/>
        </p:nvSpPr>
        <p:spPr bwMode="auto">
          <a:xfrm>
            <a:off x="3646488" y="4987925"/>
            <a:ext cx="74612" cy="74613"/>
          </a:xfrm>
          <a:custGeom>
            <a:avLst/>
            <a:gdLst>
              <a:gd name="T0" fmla="*/ 0 w 140"/>
              <a:gd name="T1" fmla="*/ 19882765 h 140"/>
              <a:gd name="T2" fmla="*/ 284059 w 140"/>
              <a:gd name="T3" fmla="*/ 15621828 h 140"/>
              <a:gd name="T4" fmla="*/ 1420293 w 140"/>
              <a:gd name="T5" fmla="*/ 11929552 h 140"/>
              <a:gd name="T6" fmla="*/ 3124111 w 140"/>
              <a:gd name="T7" fmla="*/ 8520803 h 140"/>
              <a:gd name="T8" fmla="*/ 5964696 w 140"/>
              <a:gd name="T9" fmla="*/ 5964776 h 140"/>
              <a:gd name="T10" fmla="*/ 8520689 w 140"/>
              <a:gd name="T11" fmla="*/ 3408215 h 140"/>
              <a:gd name="T12" fmla="*/ 11929392 w 140"/>
              <a:gd name="T13" fmla="*/ 1420312 h 140"/>
              <a:gd name="T14" fmla="*/ 15621618 w 140"/>
              <a:gd name="T15" fmla="*/ 284062 h 140"/>
              <a:gd name="T16" fmla="*/ 19881966 w 140"/>
              <a:gd name="T17" fmla="*/ 0 h 140"/>
              <a:gd name="T18" fmla="*/ 23858251 w 140"/>
              <a:gd name="T19" fmla="*/ 284062 h 140"/>
              <a:gd name="T20" fmla="*/ 27834536 w 140"/>
              <a:gd name="T21" fmla="*/ 1420312 h 140"/>
              <a:gd name="T22" fmla="*/ 31243237 w 140"/>
              <a:gd name="T23" fmla="*/ 3408215 h 140"/>
              <a:gd name="T24" fmla="*/ 33799230 w 140"/>
              <a:gd name="T25" fmla="*/ 5964776 h 140"/>
              <a:gd name="T26" fmla="*/ 36355764 w 140"/>
              <a:gd name="T27" fmla="*/ 8520803 h 140"/>
              <a:gd name="T28" fmla="*/ 38343640 w 140"/>
              <a:gd name="T29" fmla="*/ 11929552 h 140"/>
              <a:gd name="T30" fmla="*/ 39479873 w 140"/>
              <a:gd name="T31" fmla="*/ 15621828 h 140"/>
              <a:gd name="T32" fmla="*/ 39763932 w 140"/>
              <a:gd name="T33" fmla="*/ 19882765 h 140"/>
              <a:gd name="T34" fmla="*/ 39479873 w 140"/>
              <a:gd name="T35" fmla="*/ 24143166 h 140"/>
              <a:gd name="T36" fmla="*/ 38343640 w 140"/>
              <a:gd name="T37" fmla="*/ 27835442 h 140"/>
              <a:gd name="T38" fmla="*/ 36355764 w 140"/>
              <a:gd name="T39" fmla="*/ 31243656 h 140"/>
              <a:gd name="T40" fmla="*/ 33799230 w 140"/>
              <a:gd name="T41" fmla="*/ 33800216 h 140"/>
              <a:gd name="T42" fmla="*/ 31243237 w 140"/>
              <a:gd name="T43" fmla="*/ 36356784 h 140"/>
              <a:gd name="T44" fmla="*/ 27834536 w 140"/>
              <a:gd name="T45" fmla="*/ 38344687 h 140"/>
              <a:gd name="T46" fmla="*/ 23858251 w 140"/>
              <a:gd name="T47" fmla="*/ 39480935 h 140"/>
              <a:gd name="T48" fmla="*/ 19881966 w 140"/>
              <a:gd name="T49" fmla="*/ 39764998 h 140"/>
              <a:gd name="T50" fmla="*/ 15621618 w 140"/>
              <a:gd name="T51" fmla="*/ 39480935 h 140"/>
              <a:gd name="T52" fmla="*/ 11929392 w 140"/>
              <a:gd name="T53" fmla="*/ 38344687 h 140"/>
              <a:gd name="T54" fmla="*/ 8520689 w 140"/>
              <a:gd name="T55" fmla="*/ 36356784 h 140"/>
              <a:gd name="T56" fmla="*/ 5964696 w 140"/>
              <a:gd name="T57" fmla="*/ 33800216 h 140"/>
              <a:gd name="T58" fmla="*/ 3124111 w 140"/>
              <a:gd name="T59" fmla="*/ 31243656 h 140"/>
              <a:gd name="T60" fmla="*/ 1420293 w 140"/>
              <a:gd name="T61" fmla="*/ 27835442 h 140"/>
              <a:gd name="T62" fmla="*/ 284059 w 140"/>
              <a:gd name="T63" fmla="*/ 24143166 h 140"/>
              <a:gd name="T64" fmla="*/ 0 w 140"/>
              <a:gd name="T65" fmla="*/ 19882765 h 14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0"/>
              <a:gd name="T100" fmla="*/ 0 h 140"/>
              <a:gd name="T101" fmla="*/ 140 w 140"/>
              <a:gd name="T102" fmla="*/ 140 h 14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0" h="140">
                <a:moveTo>
                  <a:pt x="0" y="70"/>
                </a:moveTo>
                <a:lnTo>
                  <a:pt x="1" y="55"/>
                </a:lnTo>
                <a:lnTo>
                  <a:pt x="5" y="42"/>
                </a:lnTo>
                <a:lnTo>
                  <a:pt x="11" y="30"/>
                </a:lnTo>
                <a:lnTo>
                  <a:pt x="21" y="21"/>
                </a:lnTo>
                <a:lnTo>
                  <a:pt x="30" y="12"/>
                </a:lnTo>
                <a:lnTo>
                  <a:pt x="42" y="5"/>
                </a:lnTo>
                <a:lnTo>
                  <a:pt x="55" y="1"/>
                </a:lnTo>
                <a:lnTo>
                  <a:pt x="70" y="0"/>
                </a:lnTo>
                <a:lnTo>
                  <a:pt x="84" y="1"/>
                </a:lnTo>
                <a:lnTo>
                  <a:pt x="98" y="5"/>
                </a:lnTo>
                <a:lnTo>
                  <a:pt x="110" y="12"/>
                </a:lnTo>
                <a:lnTo>
                  <a:pt x="119" y="21"/>
                </a:lnTo>
                <a:lnTo>
                  <a:pt x="128" y="30"/>
                </a:lnTo>
                <a:lnTo>
                  <a:pt x="135" y="42"/>
                </a:lnTo>
                <a:lnTo>
                  <a:pt x="139" y="55"/>
                </a:lnTo>
                <a:lnTo>
                  <a:pt x="140" y="70"/>
                </a:lnTo>
                <a:lnTo>
                  <a:pt x="139" y="85"/>
                </a:lnTo>
                <a:lnTo>
                  <a:pt x="135" y="98"/>
                </a:lnTo>
                <a:lnTo>
                  <a:pt x="128" y="110"/>
                </a:lnTo>
                <a:lnTo>
                  <a:pt x="119" y="119"/>
                </a:lnTo>
                <a:lnTo>
                  <a:pt x="110" y="128"/>
                </a:lnTo>
                <a:lnTo>
                  <a:pt x="98" y="135"/>
                </a:lnTo>
                <a:lnTo>
                  <a:pt x="84" y="139"/>
                </a:lnTo>
                <a:lnTo>
                  <a:pt x="70" y="140"/>
                </a:lnTo>
                <a:lnTo>
                  <a:pt x="55" y="139"/>
                </a:lnTo>
                <a:lnTo>
                  <a:pt x="42" y="135"/>
                </a:lnTo>
                <a:lnTo>
                  <a:pt x="30" y="128"/>
                </a:lnTo>
                <a:lnTo>
                  <a:pt x="21" y="119"/>
                </a:lnTo>
                <a:lnTo>
                  <a:pt x="11" y="110"/>
                </a:lnTo>
                <a:lnTo>
                  <a:pt x="5" y="98"/>
                </a:lnTo>
                <a:lnTo>
                  <a:pt x="1" y="85"/>
                </a:lnTo>
                <a:lnTo>
                  <a:pt x="0" y="70"/>
                </a:lnTo>
                <a:close/>
              </a:path>
            </a:pathLst>
          </a:custGeom>
          <a:solidFill>
            <a:srgbClr val="FF00FF"/>
          </a:solidFill>
          <a:ln w="9525">
            <a:noFill/>
            <a:round/>
            <a:headEnd/>
            <a:tailEnd/>
          </a:ln>
        </p:spPr>
        <p:txBody>
          <a:bodyPr/>
          <a:lstStyle/>
          <a:p>
            <a:pPr eaLnBrk="0" hangingPunct="0"/>
            <a:endParaRPr lang="fr-FR"/>
          </a:p>
        </p:txBody>
      </p:sp>
      <p:sp>
        <p:nvSpPr>
          <p:cNvPr id="200738" name="Freeform 166"/>
          <p:cNvSpPr>
            <a:spLocks/>
          </p:cNvSpPr>
          <p:nvPr/>
        </p:nvSpPr>
        <p:spPr bwMode="auto">
          <a:xfrm>
            <a:off x="3881438" y="5037138"/>
            <a:ext cx="73025" cy="73025"/>
          </a:xfrm>
          <a:custGeom>
            <a:avLst/>
            <a:gdLst>
              <a:gd name="T0" fmla="*/ 0 w 140"/>
              <a:gd name="T1" fmla="*/ 19044289 h 139"/>
              <a:gd name="T2" fmla="*/ 544036 w 140"/>
              <a:gd name="T3" fmla="*/ 15180266 h 139"/>
              <a:gd name="T4" fmla="*/ 1632630 w 140"/>
              <a:gd name="T5" fmla="*/ 11867875 h 139"/>
              <a:gd name="T6" fmla="*/ 3264739 w 140"/>
              <a:gd name="T7" fmla="*/ 8556007 h 139"/>
              <a:gd name="T8" fmla="*/ 5441405 w 140"/>
              <a:gd name="T9" fmla="*/ 5519954 h 139"/>
              <a:gd name="T10" fmla="*/ 8434386 w 140"/>
              <a:gd name="T11" fmla="*/ 3311867 h 139"/>
              <a:gd name="T12" fmla="*/ 11699126 w 140"/>
              <a:gd name="T13" fmla="*/ 1655934 h 139"/>
              <a:gd name="T14" fmla="*/ 14963863 w 140"/>
              <a:gd name="T15" fmla="*/ 552153 h 139"/>
              <a:gd name="T16" fmla="*/ 18773163 w 140"/>
              <a:gd name="T17" fmla="*/ 0 h 139"/>
              <a:gd name="T18" fmla="*/ 22854215 w 140"/>
              <a:gd name="T19" fmla="*/ 552153 h 139"/>
              <a:gd name="T20" fmla="*/ 26391232 w 140"/>
              <a:gd name="T21" fmla="*/ 1655934 h 139"/>
              <a:gd name="T22" fmla="*/ 29655969 w 140"/>
              <a:gd name="T23" fmla="*/ 3311867 h 139"/>
              <a:gd name="T24" fmla="*/ 32104914 w 140"/>
              <a:gd name="T25" fmla="*/ 5519954 h 139"/>
              <a:gd name="T26" fmla="*/ 34825624 w 140"/>
              <a:gd name="T27" fmla="*/ 8556007 h 139"/>
              <a:gd name="T28" fmla="*/ 36457732 w 140"/>
              <a:gd name="T29" fmla="*/ 11867875 h 139"/>
              <a:gd name="T30" fmla="*/ 37546325 w 140"/>
              <a:gd name="T31" fmla="*/ 15180266 h 139"/>
              <a:gd name="T32" fmla="*/ 38090361 w 140"/>
              <a:gd name="T33" fmla="*/ 19044289 h 139"/>
              <a:gd name="T34" fmla="*/ 37546325 w 140"/>
              <a:gd name="T35" fmla="*/ 23184122 h 139"/>
              <a:gd name="T36" fmla="*/ 36457732 w 140"/>
              <a:gd name="T37" fmla="*/ 26772327 h 139"/>
              <a:gd name="T38" fmla="*/ 34825624 w 140"/>
              <a:gd name="T39" fmla="*/ 30084194 h 139"/>
              <a:gd name="T40" fmla="*/ 32104914 w 140"/>
              <a:gd name="T41" fmla="*/ 32568093 h 139"/>
              <a:gd name="T42" fmla="*/ 29655969 w 140"/>
              <a:gd name="T43" fmla="*/ 35328340 h 139"/>
              <a:gd name="T44" fmla="*/ 26391232 w 140"/>
              <a:gd name="T45" fmla="*/ 36984273 h 139"/>
              <a:gd name="T46" fmla="*/ 22854215 w 140"/>
              <a:gd name="T47" fmla="*/ 38088579 h 139"/>
              <a:gd name="T48" fmla="*/ 18773163 w 140"/>
              <a:gd name="T49" fmla="*/ 38364393 h 139"/>
              <a:gd name="T50" fmla="*/ 14963863 w 140"/>
              <a:gd name="T51" fmla="*/ 38088579 h 139"/>
              <a:gd name="T52" fmla="*/ 11699126 w 140"/>
              <a:gd name="T53" fmla="*/ 36984273 h 139"/>
              <a:gd name="T54" fmla="*/ 8434386 w 140"/>
              <a:gd name="T55" fmla="*/ 35328340 h 139"/>
              <a:gd name="T56" fmla="*/ 5441405 w 140"/>
              <a:gd name="T57" fmla="*/ 32568093 h 139"/>
              <a:gd name="T58" fmla="*/ 3264739 w 140"/>
              <a:gd name="T59" fmla="*/ 30084194 h 139"/>
              <a:gd name="T60" fmla="*/ 1632630 w 140"/>
              <a:gd name="T61" fmla="*/ 26772327 h 139"/>
              <a:gd name="T62" fmla="*/ 544036 w 140"/>
              <a:gd name="T63" fmla="*/ 23184122 h 139"/>
              <a:gd name="T64" fmla="*/ 0 w 140"/>
              <a:gd name="T65" fmla="*/ 19044289 h 13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0"/>
              <a:gd name="T100" fmla="*/ 0 h 139"/>
              <a:gd name="T101" fmla="*/ 140 w 140"/>
              <a:gd name="T102" fmla="*/ 139 h 13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0" h="139">
                <a:moveTo>
                  <a:pt x="0" y="69"/>
                </a:moveTo>
                <a:lnTo>
                  <a:pt x="2" y="55"/>
                </a:lnTo>
                <a:lnTo>
                  <a:pt x="6" y="43"/>
                </a:lnTo>
                <a:lnTo>
                  <a:pt x="12" y="31"/>
                </a:lnTo>
                <a:lnTo>
                  <a:pt x="20" y="20"/>
                </a:lnTo>
                <a:lnTo>
                  <a:pt x="31" y="12"/>
                </a:lnTo>
                <a:lnTo>
                  <a:pt x="43" y="6"/>
                </a:lnTo>
                <a:lnTo>
                  <a:pt x="55" y="2"/>
                </a:lnTo>
                <a:lnTo>
                  <a:pt x="69" y="0"/>
                </a:lnTo>
                <a:lnTo>
                  <a:pt x="84" y="2"/>
                </a:lnTo>
                <a:lnTo>
                  <a:pt x="97" y="6"/>
                </a:lnTo>
                <a:lnTo>
                  <a:pt x="109" y="12"/>
                </a:lnTo>
                <a:lnTo>
                  <a:pt x="118" y="20"/>
                </a:lnTo>
                <a:lnTo>
                  <a:pt x="128" y="31"/>
                </a:lnTo>
                <a:lnTo>
                  <a:pt x="134" y="43"/>
                </a:lnTo>
                <a:lnTo>
                  <a:pt x="138" y="55"/>
                </a:lnTo>
                <a:lnTo>
                  <a:pt x="140" y="69"/>
                </a:lnTo>
                <a:lnTo>
                  <a:pt x="138" y="84"/>
                </a:lnTo>
                <a:lnTo>
                  <a:pt x="134" y="97"/>
                </a:lnTo>
                <a:lnTo>
                  <a:pt x="128" y="109"/>
                </a:lnTo>
                <a:lnTo>
                  <a:pt x="118" y="118"/>
                </a:lnTo>
                <a:lnTo>
                  <a:pt x="109" y="128"/>
                </a:lnTo>
                <a:lnTo>
                  <a:pt x="97" y="134"/>
                </a:lnTo>
                <a:lnTo>
                  <a:pt x="84" y="138"/>
                </a:lnTo>
                <a:lnTo>
                  <a:pt x="69" y="139"/>
                </a:lnTo>
                <a:lnTo>
                  <a:pt x="55" y="138"/>
                </a:lnTo>
                <a:lnTo>
                  <a:pt x="43" y="134"/>
                </a:lnTo>
                <a:lnTo>
                  <a:pt x="31" y="128"/>
                </a:lnTo>
                <a:lnTo>
                  <a:pt x="20" y="118"/>
                </a:lnTo>
                <a:lnTo>
                  <a:pt x="12" y="109"/>
                </a:lnTo>
                <a:lnTo>
                  <a:pt x="6" y="97"/>
                </a:lnTo>
                <a:lnTo>
                  <a:pt x="2" y="84"/>
                </a:lnTo>
                <a:lnTo>
                  <a:pt x="0" y="69"/>
                </a:lnTo>
                <a:close/>
              </a:path>
            </a:pathLst>
          </a:custGeom>
          <a:solidFill>
            <a:srgbClr val="FF00FF"/>
          </a:solidFill>
          <a:ln w="9525">
            <a:noFill/>
            <a:round/>
            <a:headEnd/>
            <a:tailEnd/>
          </a:ln>
        </p:spPr>
        <p:txBody>
          <a:bodyPr/>
          <a:lstStyle/>
          <a:p>
            <a:pPr eaLnBrk="0" hangingPunct="0"/>
            <a:endParaRPr lang="fr-FR"/>
          </a:p>
        </p:txBody>
      </p:sp>
      <p:sp>
        <p:nvSpPr>
          <p:cNvPr id="200739" name="Freeform 167"/>
          <p:cNvSpPr>
            <a:spLocks/>
          </p:cNvSpPr>
          <p:nvPr/>
        </p:nvSpPr>
        <p:spPr bwMode="auto">
          <a:xfrm>
            <a:off x="4084638" y="4884738"/>
            <a:ext cx="74612" cy="74612"/>
          </a:xfrm>
          <a:custGeom>
            <a:avLst/>
            <a:gdLst>
              <a:gd name="T0" fmla="*/ 0 w 140"/>
              <a:gd name="T1" fmla="*/ 19881145 h 139"/>
              <a:gd name="T2" fmla="*/ 568117 w 140"/>
              <a:gd name="T3" fmla="*/ 15559015 h 139"/>
              <a:gd name="T4" fmla="*/ 1704351 w 140"/>
              <a:gd name="T5" fmla="*/ 12101636 h 139"/>
              <a:gd name="T6" fmla="*/ 3408169 w 140"/>
              <a:gd name="T7" fmla="*/ 8643718 h 139"/>
              <a:gd name="T8" fmla="*/ 5680638 w 140"/>
              <a:gd name="T9" fmla="*/ 5762837 h 139"/>
              <a:gd name="T10" fmla="*/ 8804749 w 140"/>
              <a:gd name="T11" fmla="*/ 3457380 h 139"/>
              <a:gd name="T12" fmla="*/ 12213450 w 140"/>
              <a:gd name="T13" fmla="*/ 1440709 h 139"/>
              <a:gd name="T14" fmla="*/ 15621618 w 140"/>
              <a:gd name="T15" fmla="*/ 288249 h 139"/>
              <a:gd name="T16" fmla="*/ 19597907 w 140"/>
              <a:gd name="T17" fmla="*/ 0 h 139"/>
              <a:gd name="T18" fmla="*/ 23858251 w 140"/>
              <a:gd name="T19" fmla="*/ 288249 h 139"/>
              <a:gd name="T20" fmla="*/ 27550477 w 140"/>
              <a:gd name="T21" fmla="*/ 1440709 h 139"/>
              <a:gd name="T22" fmla="*/ 30959178 w 140"/>
              <a:gd name="T23" fmla="*/ 3457380 h 139"/>
              <a:gd name="T24" fmla="*/ 33515171 w 140"/>
              <a:gd name="T25" fmla="*/ 5762837 h 139"/>
              <a:gd name="T26" fmla="*/ 36355764 w 140"/>
              <a:gd name="T27" fmla="*/ 8643718 h 139"/>
              <a:gd name="T28" fmla="*/ 38059581 w 140"/>
              <a:gd name="T29" fmla="*/ 12101636 h 139"/>
              <a:gd name="T30" fmla="*/ 39195815 w 140"/>
              <a:gd name="T31" fmla="*/ 15559015 h 139"/>
              <a:gd name="T32" fmla="*/ 39763932 w 140"/>
              <a:gd name="T33" fmla="*/ 19881145 h 139"/>
              <a:gd name="T34" fmla="*/ 39195815 w 140"/>
              <a:gd name="T35" fmla="*/ 23914486 h 139"/>
              <a:gd name="T36" fmla="*/ 38059581 w 140"/>
              <a:gd name="T37" fmla="*/ 27948363 h 139"/>
              <a:gd name="T38" fmla="*/ 36355764 w 140"/>
              <a:gd name="T39" fmla="*/ 31406279 h 139"/>
              <a:gd name="T40" fmla="*/ 33515171 w 140"/>
              <a:gd name="T41" fmla="*/ 33999447 h 139"/>
              <a:gd name="T42" fmla="*/ 30959178 w 140"/>
              <a:gd name="T43" fmla="*/ 36592624 h 139"/>
              <a:gd name="T44" fmla="*/ 27550477 w 140"/>
              <a:gd name="T45" fmla="*/ 38609294 h 139"/>
              <a:gd name="T46" fmla="*/ 23858251 w 140"/>
              <a:gd name="T47" fmla="*/ 39761754 h 139"/>
              <a:gd name="T48" fmla="*/ 19597907 w 140"/>
              <a:gd name="T49" fmla="*/ 40050003 h 139"/>
              <a:gd name="T50" fmla="*/ 15621618 w 140"/>
              <a:gd name="T51" fmla="*/ 39761754 h 139"/>
              <a:gd name="T52" fmla="*/ 12213450 w 140"/>
              <a:gd name="T53" fmla="*/ 38609294 h 139"/>
              <a:gd name="T54" fmla="*/ 8804749 w 140"/>
              <a:gd name="T55" fmla="*/ 36592624 h 139"/>
              <a:gd name="T56" fmla="*/ 5680638 w 140"/>
              <a:gd name="T57" fmla="*/ 33999447 h 139"/>
              <a:gd name="T58" fmla="*/ 3408169 w 140"/>
              <a:gd name="T59" fmla="*/ 31406279 h 139"/>
              <a:gd name="T60" fmla="*/ 1704351 w 140"/>
              <a:gd name="T61" fmla="*/ 27948363 h 139"/>
              <a:gd name="T62" fmla="*/ 568117 w 140"/>
              <a:gd name="T63" fmla="*/ 23914486 h 139"/>
              <a:gd name="T64" fmla="*/ 0 w 140"/>
              <a:gd name="T65" fmla="*/ 19881145 h 13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0"/>
              <a:gd name="T100" fmla="*/ 0 h 139"/>
              <a:gd name="T101" fmla="*/ 140 w 140"/>
              <a:gd name="T102" fmla="*/ 139 h 13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0" h="139">
                <a:moveTo>
                  <a:pt x="0" y="69"/>
                </a:moveTo>
                <a:lnTo>
                  <a:pt x="2" y="54"/>
                </a:lnTo>
                <a:lnTo>
                  <a:pt x="6" y="42"/>
                </a:lnTo>
                <a:lnTo>
                  <a:pt x="12" y="30"/>
                </a:lnTo>
                <a:lnTo>
                  <a:pt x="20" y="20"/>
                </a:lnTo>
                <a:lnTo>
                  <a:pt x="31" y="12"/>
                </a:lnTo>
                <a:lnTo>
                  <a:pt x="43" y="5"/>
                </a:lnTo>
                <a:lnTo>
                  <a:pt x="55" y="1"/>
                </a:lnTo>
                <a:lnTo>
                  <a:pt x="69" y="0"/>
                </a:lnTo>
                <a:lnTo>
                  <a:pt x="84" y="1"/>
                </a:lnTo>
                <a:lnTo>
                  <a:pt x="97" y="5"/>
                </a:lnTo>
                <a:lnTo>
                  <a:pt x="109" y="12"/>
                </a:lnTo>
                <a:lnTo>
                  <a:pt x="118" y="20"/>
                </a:lnTo>
                <a:lnTo>
                  <a:pt x="128" y="30"/>
                </a:lnTo>
                <a:lnTo>
                  <a:pt x="134" y="42"/>
                </a:lnTo>
                <a:lnTo>
                  <a:pt x="138" y="54"/>
                </a:lnTo>
                <a:lnTo>
                  <a:pt x="140" y="69"/>
                </a:lnTo>
                <a:lnTo>
                  <a:pt x="138" y="83"/>
                </a:lnTo>
                <a:lnTo>
                  <a:pt x="134" y="97"/>
                </a:lnTo>
                <a:lnTo>
                  <a:pt x="128" y="109"/>
                </a:lnTo>
                <a:lnTo>
                  <a:pt x="118" y="118"/>
                </a:lnTo>
                <a:lnTo>
                  <a:pt x="109" y="127"/>
                </a:lnTo>
                <a:lnTo>
                  <a:pt x="97" y="134"/>
                </a:lnTo>
                <a:lnTo>
                  <a:pt x="84" y="138"/>
                </a:lnTo>
                <a:lnTo>
                  <a:pt x="69" y="139"/>
                </a:lnTo>
                <a:lnTo>
                  <a:pt x="55" y="138"/>
                </a:lnTo>
                <a:lnTo>
                  <a:pt x="43" y="134"/>
                </a:lnTo>
                <a:lnTo>
                  <a:pt x="31" y="127"/>
                </a:lnTo>
                <a:lnTo>
                  <a:pt x="20" y="118"/>
                </a:lnTo>
                <a:lnTo>
                  <a:pt x="12" y="109"/>
                </a:lnTo>
                <a:lnTo>
                  <a:pt x="6" y="97"/>
                </a:lnTo>
                <a:lnTo>
                  <a:pt x="2" y="83"/>
                </a:lnTo>
                <a:lnTo>
                  <a:pt x="0" y="69"/>
                </a:lnTo>
                <a:close/>
              </a:path>
            </a:pathLst>
          </a:custGeom>
          <a:solidFill>
            <a:srgbClr val="FF00FF"/>
          </a:solidFill>
          <a:ln w="9525">
            <a:noFill/>
            <a:round/>
            <a:headEnd/>
            <a:tailEnd/>
          </a:ln>
        </p:spPr>
        <p:txBody>
          <a:bodyPr/>
          <a:lstStyle/>
          <a:p>
            <a:pPr eaLnBrk="0" hangingPunct="0"/>
            <a:endParaRPr lang="fr-FR"/>
          </a:p>
        </p:txBody>
      </p:sp>
      <p:sp>
        <p:nvSpPr>
          <p:cNvPr id="200740" name="Freeform 168"/>
          <p:cNvSpPr>
            <a:spLocks/>
          </p:cNvSpPr>
          <p:nvPr/>
        </p:nvSpPr>
        <p:spPr bwMode="auto">
          <a:xfrm>
            <a:off x="4297363" y="4792663"/>
            <a:ext cx="73025" cy="74612"/>
          </a:xfrm>
          <a:custGeom>
            <a:avLst/>
            <a:gdLst>
              <a:gd name="T0" fmla="*/ 0 w 139"/>
              <a:gd name="T1" fmla="*/ 20168858 h 139"/>
              <a:gd name="T2" fmla="*/ 275814 w 139"/>
              <a:gd name="T3" fmla="*/ 16135513 h 139"/>
              <a:gd name="T4" fmla="*/ 1380120 w 139"/>
              <a:gd name="T5" fmla="*/ 12389348 h 139"/>
              <a:gd name="T6" fmla="*/ 3311867 w 139"/>
              <a:gd name="T7" fmla="*/ 8931969 h 139"/>
              <a:gd name="T8" fmla="*/ 5796293 w 139"/>
              <a:gd name="T9" fmla="*/ 6050550 h 139"/>
              <a:gd name="T10" fmla="*/ 8280193 w 139"/>
              <a:gd name="T11" fmla="*/ 3457380 h 139"/>
              <a:gd name="T12" fmla="*/ 11592061 w 139"/>
              <a:gd name="T13" fmla="*/ 1440709 h 139"/>
              <a:gd name="T14" fmla="*/ 15180266 w 139"/>
              <a:gd name="T15" fmla="*/ 288249 h 139"/>
              <a:gd name="T16" fmla="*/ 19320103 w 139"/>
              <a:gd name="T17" fmla="*/ 0 h 139"/>
              <a:gd name="T18" fmla="*/ 23460461 w 139"/>
              <a:gd name="T19" fmla="*/ 288249 h 139"/>
              <a:gd name="T20" fmla="*/ 26772327 w 139"/>
              <a:gd name="T21" fmla="*/ 1440709 h 139"/>
              <a:gd name="T22" fmla="*/ 29808380 w 139"/>
              <a:gd name="T23" fmla="*/ 3457380 h 139"/>
              <a:gd name="T24" fmla="*/ 32844432 w 139"/>
              <a:gd name="T25" fmla="*/ 6050550 h 139"/>
              <a:gd name="T26" fmla="*/ 35052526 w 139"/>
              <a:gd name="T27" fmla="*/ 8931969 h 139"/>
              <a:gd name="T28" fmla="*/ 36984273 w 139"/>
              <a:gd name="T29" fmla="*/ 12389348 h 139"/>
              <a:gd name="T30" fmla="*/ 38088579 w 139"/>
              <a:gd name="T31" fmla="*/ 16135513 h 139"/>
              <a:gd name="T32" fmla="*/ 38364393 w 139"/>
              <a:gd name="T33" fmla="*/ 20168858 h 139"/>
              <a:gd name="T34" fmla="*/ 38088579 w 139"/>
              <a:gd name="T35" fmla="*/ 24490984 h 139"/>
              <a:gd name="T36" fmla="*/ 36984273 w 139"/>
              <a:gd name="T37" fmla="*/ 27948363 h 139"/>
              <a:gd name="T38" fmla="*/ 35052526 w 139"/>
              <a:gd name="T39" fmla="*/ 31406279 h 139"/>
              <a:gd name="T40" fmla="*/ 32844432 w 139"/>
              <a:gd name="T41" fmla="*/ 34287160 h 139"/>
              <a:gd name="T42" fmla="*/ 29808380 w 139"/>
              <a:gd name="T43" fmla="*/ 36592624 h 139"/>
              <a:gd name="T44" fmla="*/ 26772327 w 139"/>
              <a:gd name="T45" fmla="*/ 38609294 h 139"/>
              <a:gd name="T46" fmla="*/ 23460461 w 139"/>
              <a:gd name="T47" fmla="*/ 39761754 h 139"/>
              <a:gd name="T48" fmla="*/ 19320103 w 139"/>
              <a:gd name="T49" fmla="*/ 40050003 h 139"/>
              <a:gd name="T50" fmla="*/ 15180266 w 139"/>
              <a:gd name="T51" fmla="*/ 39761754 h 139"/>
              <a:gd name="T52" fmla="*/ 11592061 w 139"/>
              <a:gd name="T53" fmla="*/ 38609294 h 139"/>
              <a:gd name="T54" fmla="*/ 8280193 w 139"/>
              <a:gd name="T55" fmla="*/ 36592624 h 139"/>
              <a:gd name="T56" fmla="*/ 5796293 w 139"/>
              <a:gd name="T57" fmla="*/ 34287160 h 139"/>
              <a:gd name="T58" fmla="*/ 3311867 w 139"/>
              <a:gd name="T59" fmla="*/ 31406279 h 139"/>
              <a:gd name="T60" fmla="*/ 1380120 w 139"/>
              <a:gd name="T61" fmla="*/ 27948363 h 139"/>
              <a:gd name="T62" fmla="*/ 275814 w 139"/>
              <a:gd name="T63" fmla="*/ 24490984 h 139"/>
              <a:gd name="T64" fmla="*/ 0 w 139"/>
              <a:gd name="T65" fmla="*/ 20168858 h 13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9"/>
              <a:gd name="T100" fmla="*/ 0 h 139"/>
              <a:gd name="T101" fmla="*/ 139 w 139"/>
              <a:gd name="T102" fmla="*/ 139 h 13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9" h="139">
                <a:moveTo>
                  <a:pt x="0" y="70"/>
                </a:moveTo>
                <a:lnTo>
                  <a:pt x="1" y="56"/>
                </a:lnTo>
                <a:lnTo>
                  <a:pt x="5" y="43"/>
                </a:lnTo>
                <a:lnTo>
                  <a:pt x="12" y="31"/>
                </a:lnTo>
                <a:lnTo>
                  <a:pt x="21" y="21"/>
                </a:lnTo>
                <a:lnTo>
                  <a:pt x="30" y="12"/>
                </a:lnTo>
                <a:lnTo>
                  <a:pt x="42" y="5"/>
                </a:lnTo>
                <a:lnTo>
                  <a:pt x="55" y="1"/>
                </a:lnTo>
                <a:lnTo>
                  <a:pt x="70" y="0"/>
                </a:lnTo>
                <a:lnTo>
                  <a:pt x="85" y="1"/>
                </a:lnTo>
                <a:lnTo>
                  <a:pt x="97" y="5"/>
                </a:lnTo>
                <a:lnTo>
                  <a:pt x="108" y="12"/>
                </a:lnTo>
                <a:lnTo>
                  <a:pt x="119" y="21"/>
                </a:lnTo>
                <a:lnTo>
                  <a:pt x="127" y="31"/>
                </a:lnTo>
                <a:lnTo>
                  <a:pt x="134" y="43"/>
                </a:lnTo>
                <a:lnTo>
                  <a:pt x="138" y="56"/>
                </a:lnTo>
                <a:lnTo>
                  <a:pt x="139" y="70"/>
                </a:lnTo>
                <a:lnTo>
                  <a:pt x="138" y="85"/>
                </a:lnTo>
                <a:lnTo>
                  <a:pt x="134" y="97"/>
                </a:lnTo>
                <a:lnTo>
                  <a:pt x="127" y="109"/>
                </a:lnTo>
                <a:lnTo>
                  <a:pt x="119" y="119"/>
                </a:lnTo>
                <a:lnTo>
                  <a:pt x="108" y="127"/>
                </a:lnTo>
                <a:lnTo>
                  <a:pt x="97" y="134"/>
                </a:lnTo>
                <a:lnTo>
                  <a:pt x="85" y="138"/>
                </a:lnTo>
                <a:lnTo>
                  <a:pt x="70" y="139"/>
                </a:lnTo>
                <a:lnTo>
                  <a:pt x="55" y="138"/>
                </a:lnTo>
                <a:lnTo>
                  <a:pt x="42" y="134"/>
                </a:lnTo>
                <a:lnTo>
                  <a:pt x="30" y="127"/>
                </a:lnTo>
                <a:lnTo>
                  <a:pt x="21" y="119"/>
                </a:lnTo>
                <a:lnTo>
                  <a:pt x="12" y="109"/>
                </a:lnTo>
                <a:lnTo>
                  <a:pt x="5" y="97"/>
                </a:lnTo>
                <a:lnTo>
                  <a:pt x="1" y="85"/>
                </a:lnTo>
                <a:lnTo>
                  <a:pt x="0" y="70"/>
                </a:lnTo>
                <a:close/>
              </a:path>
            </a:pathLst>
          </a:custGeom>
          <a:solidFill>
            <a:srgbClr val="FF00FF"/>
          </a:solidFill>
          <a:ln w="9525">
            <a:noFill/>
            <a:round/>
            <a:headEnd/>
            <a:tailEnd/>
          </a:ln>
        </p:spPr>
        <p:txBody>
          <a:bodyPr/>
          <a:lstStyle/>
          <a:p>
            <a:pPr eaLnBrk="0" hangingPunct="0"/>
            <a:endParaRPr lang="fr-FR"/>
          </a:p>
        </p:txBody>
      </p:sp>
      <p:sp>
        <p:nvSpPr>
          <p:cNvPr id="200741" name="Freeform 169"/>
          <p:cNvSpPr>
            <a:spLocks/>
          </p:cNvSpPr>
          <p:nvPr/>
        </p:nvSpPr>
        <p:spPr bwMode="auto">
          <a:xfrm>
            <a:off x="4514850" y="4641850"/>
            <a:ext cx="73025" cy="74613"/>
          </a:xfrm>
          <a:custGeom>
            <a:avLst/>
            <a:gdLst>
              <a:gd name="T0" fmla="*/ 0 w 139"/>
              <a:gd name="T1" fmla="*/ 20169665 h 139"/>
              <a:gd name="T2" fmla="*/ 275814 w 139"/>
              <a:gd name="T3" fmla="*/ 16135729 h 139"/>
              <a:gd name="T4" fmla="*/ 1380120 w 139"/>
              <a:gd name="T5" fmla="*/ 12101798 h 139"/>
              <a:gd name="T6" fmla="*/ 3036053 w 139"/>
              <a:gd name="T7" fmla="*/ 8932089 h 139"/>
              <a:gd name="T8" fmla="*/ 5796293 w 139"/>
              <a:gd name="T9" fmla="*/ 6050631 h 139"/>
              <a:gd name="T10" fmla="*/ 8280193 w 139"/>
              <a:gd name="T11" fmla="*/ 3457426 h 139"/>
              <a:gd name="T12" fmla="*/ 11592061 w 139"/>
              <a:gd name="T13" fmla="*/ 1440729 h 139"/>
              <a:gd name="T14" fmla="*/ 15180266 w 139"/>
              <a:gd name="T15" fmla="*/ 288253 h 139"/>
              <a:gd name="T16" fmla="*/ 19320103 w 139"/>
              <a:gd name="T17" fmla="*/ 0 h 139"/>
              <a:gd name="T18" fmla="*/ 23184122 w 139"/>
              <a:gd name="T19" fmla="*/ 288253 h 139"/>
              <a:gd name="T20" fmla="*/ 26496514 w 139"/>
              <a:gd name="T21" fmla="*/ 1440729 h 139"/>
              <a:gd name="T22" fmla="*/ 29808380 w 139"/>
              <a:gd name="T23" fmla="*/ 3457426 h 139"/>
              <a:gd name="T24" fmla="*/ 32844432 w 139"/>
              <a:gd name="T25" fmla="*/ 6050631 h 139"/>
              <a:gd name="T26" fmla="*/ 35052526 w 139"/>
              <a:gd name="T27" fmla="*/ 8932089 h 139"/>
              <a:gd name="T28" fmla="*/ 36708459 w 139"/>
              <a:gd name="T29" fmla="*/ 12101798 h 139"/>
              <a:gd name="T30" fmla="*/ 37812240 w 139"/>
              <a:gd name="T31" fmla="*/ 16135729 h 139"/>
              <a:gd name="T32" fmla="*/ 38364393 w 139"/>
              <a:gd name="T33" fmla="*/ 20169665 h 139"/>
              <a:gd name="T34" fmla="*/ 37812240 w 139"/>
              <a:gd name="T35" fmla="*/ 24491849 h 139"/>
              <a:gd name="T36" fmla="*/ 36708459 w 139"/>
              <a:gd name="T37" fmla="*/ 27949274 h 139"/>
              <a:gd name="T38" fmla="*/ 35052526 w 139"/>
              <a:gd name="T39" fmla="*/ 31406700 h 139"/>
              <a:gd name="T40" fmla="*/ 32844432 w 139"/>
              <a:gd name="T41" fmla="*/ 34288156 h 139"/>
              <a:gd name="T42" fmla="*/ 29808380 w 139"/>
              <a:gd name="T43" fmla="*/ 36593651 h 139"/>
              <a:gd name="T44" fmla="*/ 26496514 w 139"/>
              <a:gd name="T45" fmla="*/ 38610349 h 139"/>
              <a:gd name="T46" fmla="*/ 23184122 w 139"/>
              <a:gd name="T47" fmla="*/ 39762824 h 139"/>
              <a:gd name="T48" fmla="*/ 19320103 w 139"/>
              <a:gd name="T49" fmla="*/ 40051077 h 139"/>
              <a:gd name="T50" fmla="*/ 15180266 w 139"/>
              <a:gd name="T51" fmla="*/ 39762824 h 139"/>
              <a:gd name="T52" fmla="*/ 11592061 w 139"/>
              <a:gd name="T53" fmla="*/ 38610349 h 139"/>
              <a:gd name="T54" fmla="*/ 8280193 w 139"/>
              <a:gd name="T55" fmla="*/ 36593651 h 139"/>
              <a:gd name="T56" fmla="*/ 5796293 w 139"/>
              <a:gd name="T57" fmla="*/ 34288156 h 139"/>
              <a:gd name="T58" fmla="*/ 3036053 w 139"/>
              <a:gd name="T59" fmla="*/ 31406700 h 139"/>
              <a:gd name="T60" fmla="*/ 1380120 w 139"/>
              <a:gd name="T61" fmla="*/ 27949274 h 139"/>
              <a:gd name="T62" fmla="*/ 275814 w 139"/>
              <a:gd name="T63" fmla="*/ 24491849 h 139"/>
              <a:gd name="T64" fmla="*/ 0 w 139"/>
              <a:gd name="T65" fmla="*/ 20169665 h 13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9"/>
              <a:gd name="T100" fmla="*/ 0 h 139"/>
              <a:gd name="T101" fmla="*/ 139 w 139"/>
              <a:gd name="T102" fmla="*/ 139 h 13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9" h="139">
                <a:moveTo>
                  <a:pt x="0" y="70"/>
                </a:moveTo>
                <a:lnTo>
                  <a:pt x="1" y="56"/>
                </a:lnTo>
                <a:lnTo>
                  <a:pt x="5" y="42"/>
                </a:lnTo>
                <a:lnTo>
                  <a:pt x="11" y="31"/>
                </a:lnTo>
                <a:lnTo>
                  <a:pt x="21" y="21"/>
                </a:lnTo>
                <a:lnTo>
                  <a:pt x="30" y="12"/>
                </a:lnTo>
                <a:lnTo>
                  <a:pt x="42" y="5"/>
                </a:lnTo>
                <a:lnTo>
                  <a:pt x="55" y="1"/>
                </a:lnTo>
                <a:lnTo>
                  <a:pt x="70" y="0"/>
                </a:lnTo>
                <a:lnTo>
                  <a:pt x="84" y="1"/>
                </a:lnTo>
                <a:lnTo>
                  <a:pt x="96" y="5"/>
                </a:lnTo>
                <a:lnTo>
                  <a:pt x="108" y="12"/>
                </a:lnTo>
                <a:lnTo>
                  <a:pt x="119" y="21"/>
                </a:lnTo>
                <a:lnTo>
                  <a:pt x="127" y="31"/>
                </a:lnTo>
                <a:lnTo>
                  <a:pt x="133" y="42"/>
                </a:lnTo>
                <a:lnTo>
                  <a:pt x="137" y="56"/>
                </a:lnTo>
                <a:lnTo>
                  <a:pt x="139" y="70"/>
                </a:lnTo>
                <a:lnTo>
                  <a:pt x="137" y="85"/>
                </a:lnTo>
                <a:lnTo>
                  <a:pt x="133" y="97"/>
                </a:lnTo>
                <a:lnTo>
                  <a:pt x="127" y="109"/>
                </a:lnTo>
                <a:lnTo>
                  <a:pt x="119" y="119"/>
                </a:lnTo>
                <a:lnTo>
                  <a:pt x="108" y="127"/>
                </a:lnTo>
                <a:lnTo>
                  <a:pt x="96" y="134"/>
                </a:lnTo>
                <a:lnTo>
                  <a:pt x="84" y="138"/>
                </a:lnTo>
                <a:lnTo>
                  <a:pt x="70" y="139"/>
                </a:lnTo>
                <a:lnTo>
                  <a:pt x="55" y="138"/>
                </a:lnTo>
                <a:lnTo>
                  <a:pt x="42" y="134"/>
                </a:lnTo>
                <a:lnTo>
                  <a:pt x="30" y="127"/>
                </a:lnTo>
                <a:lnTo>
                  <a:pt x="21" y="119"/>
                </a:lnTo>
                <a:lnTo>
                  <a:pt x="11" y="109"/>
                </a:lnTo>
                <a:lnTo>
                  <a:pt x="5" y="97"/>
                </a:lnTo>
                <a:lnTo>
                  <a:pt x="1" y="85"/>
                </a:lnTo>
                <a:lnTo>
                  <a:pt x="0" y="70"/>
                </a:lnTo>
                <a:close/>
              </a:path>
            </a:pathLst>
          </a:custGeom>
          <a:solidFill>
            <a:srgbClr val="FF00FF"/>
          </a:solidFill>
          <a:ln w="9525">
            <a:noFill/>
            <a:round/>
            <a:headEnd/>
            <a:tailEnd/>
          </a:ln>
        </p:spPr>
        <p:txBody>
          <a:bodyPr/>
          <a:lstStyle/>
          <a:p>
            <a:pPr eaLnBrk="0" hangingPunct="0"/>
            <a:endParaRPr lang="fr-FR"/>
          </a:p>
        </p:txBody>
      </p:sp>
      <p:sp>
        <p:nvSpPr>
          <p:cNvPr id="200742" name="Freeform 170"/>
          <p:cNvSpPr>
            <a:spLocks/>
          </p:cNvSpPr>
          <p:nvPr/>
        </p:nvSpPr>
        <p:spPr bwMode="auto">
          <a:xfrm>
            <a:off x="4730750" y="4491038"/>
            <a:ext cx="73025" cy="73025"/>
          </a:xfrm>
          <a:custGeom>
            <a:avLst/>
            <a:gdLst>
              <a:gd name="T0" fmla="*/ 0 w 139"/>
              <a:gd name="T1" fmla="*/ 19320103 h 139"/>
              <a:gd name="T2" fmla="*/ 552153 w 139"/>
              <a:gd name="T3" fmla="*/ 15180266 h 139"/>
              <a:gd name="T4" fmla="*/ 1655934 w 139"/>
              <a:gd name="T5" fmla="*/ 11592061 h 139"/>
              <a:gd name="T6" fmla="*/ 3311867 w 139"/>
              <a:gd name="T7" fmla="*/ 8280193 h 139"/>
              <a:gd name="T8" fmla="*/ 5796293 w 139"/>
              <a:gd name="T9" fmla="*/ 5796293 h 139"/>
              <a:gd name="T10" fmla="*/ 8556007 w 139"/>
              <a:gd name="T11" fmla="*/ 3311867 h 139"/>
              <a:gd name="T12" fmla="*/ 11867875 w 139"/>
              <a:gd name="T13" fmla="*/ 1380120 h 139"/>
              <a:gd name="T14" fmla="*/ 15456080 w 139"/>
              <a:gd name="T15" fmla="*/ 275814 h 139"/>
              <a:gd name="T16" fmla="*/ 19596442 w 139"/>
              <a:gd name="T17" fmla="*/ 0 h 139"/>
              <a:gd name="T18" fmla="*/ 23460461 w 139"/>
              <a:gd name="T19" fmla="*/ 275814 h 139"/>
              <a:gd name="T20" fmla="*/ 26772327 w 139"/>
              <a:gd name="T21" fmla="*/ 1380120 h 139"/>
              <a:gd name="T22" fmla="*/ 30084194 w 139"/>
              <a:gd name="T23" fmla="*/ 3311867 h 139"/>
              <a:gd name="T24" fmla="*/ 33120246 w 139"/>
              <a:gd name="T25" fmla="*/ 5796293 h 139"/>
              <a:gd name="T26" fmla="*/ 35328340 w 139"/>
              <a:gd name="T27" fmla="*/ 8280193 h 139"/>
              <a:gd name="T28" fmla="*/ 36984273 w 139"/>
              <a:gd name="T29" fmla="*/ 11592061 h 139"/>
              <a:gd name="T30" fmla="*/ 38088579 w 139"/>
              <a:gd name="T31" fmla="*/ 15180266 h 139"/>
              <a:gd name="T32" fmla="*/ 38364393 w 139"/>
              <a:gd name="T33" fmla="*/ 19320103 h 139"/>
              <a:gd name="T34" fmla="*/ 38088579 w 139"/>
              <a:gd name="T35" fmla="*/ 23184122 h 139"/>
              <a:gd name="T36" fmla="*/ 36984273 w 139"/>
              <a:gd name="T37" fmla="*/ 26496514 h 139"/>
              <a:gd name="T38" fmla="*/ 35328340 w 139"/>
              <a:gd name="T39" fmla="*/ 29808380 h 139"/>
              <a:gd name="T40" fmla="*/ 33120246 w 139"/>
              <a:gd name="T41" fmla="*/ 32844432 h 139"/>
              <a:gd name="T42" fmla="*/ 30084194 w 139"/>
              <a:gd name="T43" fmla="*/ 35052526 h 139"/>
              <a:gd name="T44" fmla="*/ 26772327 w 139"/>
              <a:gd name="T45" fmla="*/ 36984273 h 139"/>
              <a:gd name="T46" fmla="*/ 23460461 w 139"/>
              <a:gd name="T47" fmla="*/ 38088579 h 139"/>
              <a:gd name="T48" fmla="*/ 19596442 w 139"/>
              <a:gd name="T49" fmla="*/ 38364393 h 139"/>
              <a:gd name="T50" fmla="*/ 15456080 w 139"/>
              <a:gd name="T51" fmla="*/ 38088579 h 139"/>
              <a:gd name="T52" fmla="*/ 11867875 w 139"/>
              <a:gd name="T53" fmla="*/ 36984273 h 139"/>
              <a:gd name="T54" fmla="*/ 8556007 w 139"/>
              <a:gd name="T55" fmla="*/ 35052526 h 139"/>
              <a:gd name="T56" fmla="*/ 5796293 w 139"/>
              <a:gd name="T57" fmla="*/ 32844432 h 139"/>
              <a:gd name="T58" fmla="*/ 3311867 w 139"/>
              <a:gd name="T59" fmla="*/ 29808380 h 139"/>
              <a:gd name="T60" fmla="*/ 1655934 w 139"/>
              <a:gd name="T61" fmla="*/ 26496514 h 139"/>
              <a:gd name="T62" fmla="*/ 552153 w 139"/>
              <a:gd name="T63" fmla="*/ 23184122 h 139"/>
              <a:gd name="T64" fmla="*/ 0 w 139"/>
              <a:gd name="T65" fmla="*/ 19320103 h 13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9"/>
              <a:gd name="T100" fmla="*/ 0 h 139"/>
              <a:gd name="T101" fmla="*/ 139 w 139"/>
              <a:gd name="T102" fmla="*/ 139 h 13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9" h="139">
                <a:moveTo>
                  <a:pt x="0" y="70"/>
                </a:moveTo>
                <a:lnTo>
                  <a:pt x="2" y="55"/>
                </a:lnTo>
                <a:lnTo>
                  <a:pt x="6" y="42"/>
                </a:lnTo>
                <a:lnTo>
                  <a:pt x="12" y="30"/>
                </a:lnTo>
                <a:lnTo>
                  <a:pt x="21" y="21"/>
                </a:lnTo>
                <a:lnTo>
                  <a:pt x="31" y="12"/>
                </a:lnTo>
                <a:lnTo>
                  <a:pt x="43" y="5"/>
                </a:lnTo>
                <a:lnTo>
                  <a:pt x="56" y="1"/>
                </a:lnTo>
                <a:lnTo>
                  <a:pt x="71" y="0"/>
                </a:lnTo>
                <a:lnTo>
                  <a:pt x="85" y="1"/>
                </a:lnTo>
                <a:lnTo>
                  <a:pt x="97" y="5"/>
                </a:lnTo>
                <a:lnTo>
                  <a:pt x="109" y="12"/>
                </a:lnTo>
                <a:lnTo>
                  <a:pt x="120" y="21"/>
                </a:lnTo>
                <a:lnTo>
                  <a:pt x="128" y="30"/>
                </a:lnTo>
                <a:lnTo>
                  <a:pt x="134" y="42"/>
                </a:lnTo>
                <a:lnTo>
                  <a:pt x="138" y="55"/>
                </a:lnTo>
                <a:lnTo>
                  <a:pt x="139" y="70"/>
                </a:lnTo>
                <a:lnTo>
                  <a:pt x="138" y="84"/>
                </a:lnTo>
                <a:lnTo>
                  <a:pt x="134" y="96"/>
                </a:lnTo>
                <a:lnTo>
                  <a:pt x="128" y="108"/>
                </a:lnTo>
                <a:lnTo>
                  <a:pt x="120" y="119"/>
                </a:lnTo>
                <a:lnTo>
                  <a:pt x="109" y="127"/>
                </a:lnTo>
                <a:lnTo>
                  <a:pt x="97" y="134"/>
                </a:lnTo>
                <a:lnTo>
                  <a:pt x="85" y="138"/>
                </a:lnTo>
                <a:lnTo>
                  <a:pt x="71" y="139"/>
                </a:lnTo>
                <a:lnTo>
                  <a:pt x="56" y="138"/>
                </a:lnTo>
                <a:lnTo>
                  <a:pt x="43" y="134"/>
                </a:lnTo>
                <a:lnTo>
                  <a:pt x="31" y="127"/>
                </a:lnTo>
                <a:lnTo>
                  <a:pt x="21" y="119"/>
                </a:lnTo>
                <a:lnTo>
                  <a:pt x="12" y="108"/>
                </a:lnTo>
                <a:lnTo>
                  <a:pt x="6" y="96"/>
                </a:lnTo>
                <a:lnTo>
                  <a:pt x="2" y="84"/>
                </a:lnTo>
                <a:lnTo>
                  <a:pt x="0" y="70"/>
                </a:lnTo>
                <a:close/>
              </a:path>
            </a:pathLst>
          </a:custGeom>
          <a:solidFill>
            <a:srgbClr val="FF00FF"/>
          </a:solidFill>
          <a:ln w="9525">
            <a:noFill/>
            <a:round/>
            <a:headEnd/>
            <a:tailEnd/>
          </a:ln>
        </p:spPr>
        <p:txBody>
          <a:bodyPr/>
          <a:lstStyle/>
          <a:p>
            <a:pPr eaLnBrk="0" hangingPunct="0"/>
            <a:endParaRPr lang="fr-FR"/>
          </a:p>
        </p:txBody>
      </p:sp>
      <p:sp>
        <p:nvSpPr>
          <p:cNvPr id="200743" name="Freeform 171"/>
          <p:cNvSpPr>
            <a:spLocks/>
          </p:cNvSpPr>
          <p:nvPr/>
        </p:nvSpPr>
        <p:spPr bwMode="auto">
          <a:xfrm>
            <a:off x="4964113" y="4303713"/>
            <a:ext cx="73025" cy="74612"/>
          </a:xfrm>
          <a:custGeom>
            <a:avLst/>
            <a:gdLst>
              <a:gd name="T0" fmla="*/ 0 w 140"/>
              <a:gd name="T1" fmla="*/ 19881145 h 139"/>
              <a:gd name="T2" fmla="*/ 544036 w 140"/>
              <a:gd name="T3" fmla="*/ 15559015 h 139"/>
              <a:gd name="T4" fmla="*/ 1632630 w 140"/>
              <a:gd name="T5" fmla="*/ 12101636 h 139"/>
              <a:gd name="T6" fmla="*/ 3264739 w 140"/>
              <a:gd name="T7" fmla="*/ 8643718 h 139"/>
              <a:gd name="T8" fmla="*/ 5985441 w 140"/>
              <a:gd name="T9" fmla="*/ 5762837 h 139"/>
              <a:gd name="T10" fmla="*/ 8434386 w 140"/>
              <a:gd name="T11" fmla="*/ 3457380 h 139"/>
              <a:gd name="T12" fmla="*/ 11699126 w 140"/>
              <a:gd name="T13" fmla="*/ 1440709 h 139"/>
              <a:gd name="T14" fmla="*/ 15236142 w 140"/>
              <a:gd name="T15" fmla="*/ 288249 h 139"/>
              <a:gd name="T16" fmla="*/ 19317199 w 140"/>
              <a:gd name="T17" fmla="*/ 0 h 139"/>
              <a:gd name="T18" fmla="*/ 23126494 w 140"/>
              <a:gd name="T19" fmla="*/ 288249 h 139"/>
              <a:gd name="T20" fmla="*/ 26391232 w 140"/>
              <a:gd name="T21" fmla="*/ 1440709 h 139"/>
              <a:gd name="T22" fmla="*/ 29655969 w 140"/>
              <a:gd name="T23" fmla="*/ 3457380 h 139"/>
              <a:gd name="T24" fmla="*/ 32648950 w 140"/>
              <a:gd name="T25" fmla="*/ 5762837 h 139"/>
              <a:gd name="T26" fmla="*/ 34825624 w 140"/>
              <a:gd name="T27" fmla="*/ 8643718 h 139"/>
              <a:gd name="T28" fmla="*/ 36457732 w 140"/>
              <a:gd name="T29" fmla="*/ 12101636 h 139"/>
              <a:gd name="T30" fmla="*/ 37546325 w 140"/>
              <a:gd name="T31" fmla="*/ 15559015 h 139"/>
              <a:gd name="T32" fmla="*/ 38090361 w 140"/>
              <a:gd name="T33" fmla="*/ 19881145 h 139"/>
              <a:gd name="T34" fmla="*/ 37546325 w 140"/>
              <a:gd name="T35" fmla="*/ 23914486 h 139"/>
              <a:gd name="T36" fmla="*/ 36457732 w 140"/>
              <a:gd name="T37" fmla="*/ 27948363 h 139"/>
              <a:gd name="T38" fmla="*/ 34825624 w 140"/>
              <a:gd name="T39" fmla="*/ 31406279 h 139"/>
              <a:gd name="T40" fmla="*/ 32648950 w 140"/>
              <a:gd name="T41" fmla="*/ 33999447 h 139"/>
              <a:gd name="T42" fmla="*/ 29655969 w 140"/>
              <a:gd name="T43" fmla="*/ 36592624 h 139"/>
              <a:gd name="T44" fmla="*/ 26391232 w 140"/>
              <a:gd name="T45" fmla="*/ 38609294 h 139"/>
              <a:gd name="T46" fmla="*/ 23126494 w 140"/>
              <a:gd name="T47" fmla="*/ 39761754 h 139"/>
              <a:gd name="T48" fmla="*/ 19317199 w 140"/>
              <a:gd name="T49" fmla="*/ 40050003 h 139"/>
              <a:gd name="T50" fmla="*/ 15236142 w 140"/>
              <a:gd name="T51" fmla="*/ 39761754 h 139"/>
              <a:gd name="T52" fmla="*/ 11699126 w 140"/>
              <a:gd name="T53" fmla="*/ 38609294 h 139"/>
              <a:gd name="T54" fmla="*/ 8434386 w 140"/>
              <a:gd name="T55" fmla="*/ 36592624 h 139"/>
              <a:gd name="T56" fmla="*/ 5985441 w 140"/>
              <a:gd name="T57" fmla="*/ 33999447 h 139"/>
              <a:gd name="T58" fmla="*/ 3264739 w 140"/>
              <a:gd name="T59" fmla="*/ 31406279 h 139"/>
              <a:gd name="T60" fmla="*/ 1632630 w 140"/>
              <a:gd name="T61" fmla="*/ 27948363 h 139"/>
              <a:gd name="T62" fmla="*/ 544036 w 140"/>
              <a:gd name="T63" fmla="*/ 23914486 h 139"/>
              <a:gd name="T64" fmla="*/ 0 w 140"/>
              <a:gd name="T65" fmla="*/ 19881145 h 13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0"/>
              <a:gd name="T100" fmla="*/ 0 h 139"/>
              <a:gd name="T101" fmla="*/ 140 w 140"/>
              <a:gd name="T102" fmla="*/ 139 h 13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0" h="139">
                <a:moveTo>
                  <a:pt x="0" y="69"/>
                </a:moveTo>
                <a:lnTo>
                  <a:pt x="2" y="54"/>
                </a:lnTo>
                <a:lnTo>
                  <a:pt x="6" y="42"/>
                </a:lnTo>
                <a:lnTo>
                  <a:pt x="12" y="30"/>
                </a:lnTo>
                <a:lnTo>
                  <a:pt x="22" y="20"/>
                </a:lnTo>
                <a:lnTo>
                  <a:pt x="31" y="12"/>
                </a:lnTo>
                <a:lnTo>
                  <a:pt x="43" y="5"/>
                </a:lnTo>
                <a:lnTo>
                  <a:pt x="56" y="1"/>
                </a:lnTo>
                <a:lnTo>
                  <a:pt x="71" y="0"/>
                </a:lnTo>
                <a:lnTo>
                  <a:pt x="85" y="1"/>
                </a:lnTo>
                <a:lnTo>
                  <a:pt x="97" y="5"/>
                </a:lnTo>
                <a:lnTo>
                  <a:pt x="109" y="12"/>
                </a:lnTo>
                <a:lnTo>
                  <a:pt x="120" y="20"/>
                </a:lnTo>
                <a:lnTo>
                  <a:pt x="128" y="30"/>
                </a:lnTo>
                <a:lnTo>
                  <a:pt x="134" y="42"/>
                </a:lnTo>
                <a:lnTo>
                  <a:pt x="138" y="54"/>
                </a:lnTo>
                <a:lnTo>
                  <a:pt x="140" y="69"/>
                </a:lnTo>
                <a:lnTo>
                  <a:pt x="138" y="83"/>
                </a:lnTo>
                <a:lnTo>
                  <a:pt x="134" y="97"/>
                </a:lnTo>
                <a:lnTo>
                  <a:pt x="128" y="109"/>
                </a:lnTo>
                <a:lnTo>
                  <a:pt x="120" y="118"/>
                </a:lnTo>
                <a:lnTo>
                  <a:pt x="109" y="127"/>
                </a:lnTo>
                <a:lnTo>
                  <a:pt x="97" y="134"/>
                </a:lnTo>
                <a:lnTo>
                  <a:pt x="85" y="138"/>
                </a:lnTo>
                <a:lnTo>
                  <a:pt x="71" y="139"/>
                </a:lnTo>
                <a:lnTo>
                  <a:pt x="56" y="138"/>
                </a:lnTo>
                <a:lnTo>
                  <a:pt x="43" y="134"/>
                </a:lnTo>
                <a:lnTo>
                  <a:pt x="31" y="127"/>
                </a:lnTo>
                <a:lnTo>
                  <a:pt x="22" y="118"/>
                </a:lnTo>
                <a:lnTo>
                  <a:pt x="12" y="109"/>
                </a:lnTo>
                <a:lnTo>
                  <a:pt x="6" y="97"/>
                </a:lnTo>
                <a:lnTo>
                  <a:pt x="2" y="83"/>
                </a:lnTo>
                <a:lnTo>
                  <a:pt x="0" y="69"/>
                </a:lnTo>
                <a:close/>
              </a:path>
            </a:pathLst>
          </a:custGeom>
          <a:solidFill>
            <a:srgbClr val="FF00FF"/>
          </a:solidFill>
          <a:ln w="9525">
            <a:noFill/>
            <a:round/>
            <a:headEnd/>
            <a:tailEnd/>
          </a:ln>
        </p:spPr>
        <p:txBody>
          <a:bodyPr/>
          <a:lstStyle/>
          <a:p>
            <a:pPr eaLnBrk="0" hangingPunct="0"/>
            <a:endParaRPr lang="fr-FR"/>
          </a:p>
        </p:txBody>
      </p:sp>
      <p:sp>
        <p:nvSpPr>
          <p:cNvPr id="200744" name="Freeform 172"/>
          <p:cNvSpPr>
            <a:spLocks/>
          </p:cNvSpPr>
          <p:nvPr/>
        </p:nvSpPr>
        <p:spPr bwMode="auto">
          <a:xfrm>
            <a:off x="5162550" y="4144963"/>
            <a:ext cx="74613" cy="73025"/>
          </a:xfrm>
          <a:custGeom>
            <a:avLst/>
            <a:gdLst>
              <a:gd name="T0" fmla="*/ 0 w 139"/>
              <a:gd name="T1" fmla="*/ 19044289 h 139"/>
              <a:gd name="T2" fmla="*/ 288253 w 139"/>
              <a:gd name="T3" fmla="*/ 14903927 h 139"/>
              <a:gd name="T4" fmla="*/ 1440729 w 139"/>
              <a:gd name="T5" fmla="*/ 11592061 h 139"/>
              <a:gd name="T6" fmla="*/ 3457426 w 139"/>
              <a:gd name="T7" fmla="*/ 8280193 h 139"/>
              <a:gd name="T8" fmla="*/ 5762914 w 139"/>
              <a:gd name="T9" fmla="*/ 5244140 h 139"/>
              <a:gd name="T10" fmla="*/ 8932089 w 139"/>
              <a:gd name="T11" fmla="*/ 3311867 h 139"/>
              <a:gd name="T12" fmla="*/ 12390051 w 139"/>
              <a:gd name="T13" fmla="*/ 1380120 h 139"/>
              <a:gd name="T14" fmla="*/ 15559223 w 139"/>
              <a:gd name="T15" fmla="*/ 275814 h 139"/>
              <a:gd name="T16" fmla="*/ 19881412 w 139"/>
              <a:gd name="T17" fmla="*/ 0 h 139"/>
              <a:gd name="T18" fmla="*/ 24203596 w 139"/>
              <a:gd name="T19" fmla="*/ 275814 h 139"/>
              <a:gd name="T20" fmla="*/ 27949274 w 139"/>
              <a:gd name="T21" fmla="*/ 1380120 h 139"/>
              <a:gd name="T22" fmla="*/ 31406700 w 139"/>
              <a:gd name="T23" fmla="*/ 3311867 h 139"/>
              <a:gd name="T24" fmla="*/ 34000440 w 139"/>
              <a:gd name="T25" fmla="*/ 5244140 h 139"/>
              <a:gd name="T26" fmla="*/ 36593651 w 139"/>
              <a:gd name="T27" fmla="*/ 8280193 h 139"/>
              <a:gd name="T28" fmla="*/ 38610349 w 139"/>
              <a:gd name="T29" fmla="*/ 11592061 h 139"/>
              <a:gd name="T30" fmla="*/ 39762824 w 139"/>
              <a:gd name="T31" fmla="*/ 14903927 h 139"/>
              <a:gd name="T32" fmla="*/ 40051077 w 139"/>
              <a:gd name="T33" fmla="*/ 19044289 h 139"/>
              <a:gd name="T34" fmla="*/ 39762824 w 139"/>
              <a:gd name="T35" fmla="*/ 22908308 h 139"/>
              <a:gd name="T36" fmla="*/ 38610349 w 139"/>
              <a:gd name="T37" fmla="*/ 26496514 h 139"/>
              <a:gd name="T38" fmla="*/ 36593651 w 139"/>
              <a:gd name="T39" fmla="*/ 29808380 h 139"/>
              <a:gd name="T40" fmla="*/ 34000440 w 139"/>
              <a:gd name="T41" fmla="*/ 32568093 h 139"/>
              <a:gd name="T42" fmla="*/ 31406700 w 139"/>
              <a:gd name="T43" fmla="*/ 35052526 h 139"/>
              <a:gd name="T44" fmla="*/ 27949274 w 139"/>
              <a:gd name="T45" fmla="*/ 36984273 h 139"/>
              <a:gd name="T46" fmla="*/ 24203596 w 139"/>
              <a:gd name="T47" fmla="*/ 37812240 h 139"/>
              <a:gd name="T48" fmla="*/ 19881412 w 139"/>
              <a:gd name="T49" fmla="*/ 38364393 h 139"/>
              <a:gd name="T50" fmla="*/ 15559223 w 139"/>
              <a:gd name="T51" fmla="*/ 37812240 h 139"/>
              <a:gd name="T52" fmla="*/ 12390051 w 139"/>
              <a:gd name="T53" fmla="*/ 36984273 h 139"/>
              <a:gd name="T54" fmla="*/ 8932089 w 139"/>
              <a:gd name="T55" fmla="*/ 35052526 h 139"/>
              <a:gd name="T56" fmla="*/ 5762914 w 139"/>
              <a:gd name="T57" fmla="*/ 32568093 h 139"/>
              <a:gd name="T58" fmla="*/ 3457426 w 139"/>
              <a:gd name="T59" fmla="*/ 29808380 h 139"/>
              <a:gd name="T60" fmla="*/ 1440729 w 139"/>
              <a:gd name="T61" fmla="*/ 26496514 h 139"/>
              <a:gd name="T62" fmla="*/ 288253 w 139"/>
              <a:gd name="T63" fmla="*/ 22908308 h 139"/>
              <a:gd name="T64" fmla="*/ 0 w 139"/>
              <a:gd name="T65" fmla="*/ 19044289 h 13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9"/>
              <a:gd name="T100" fmla="*/ 0 h 139"/>
              <a:gd name="T101" fmla="*/ 139 w 139"/>
              <a:gd name="T102" fmla="*/ 139 h 13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9" h="139">
                <a:moveTo>
                  <a:pt x="0" y="69"/>
                </a:moveTo>
                <a:lnTo>
                  <a:pt x="1" y="54"/>
                </a:lnTo>
                <a:lnTo>
                  <a:pt x="5" y="42"/>
                </a:lnTo>
                <a:lnTo>
                  <a:pt x="12" y="30"/>
                </a:lnTo>
                <a:lnTo>
                  <a:pt x="20" y="19"/>
                </a:lnTo>
                <a:lnTo>
                  <a:pt x="31" y="12"/>
                </a:lnTo>
                <a:lnTo>
                  <a:pt x="43" y="5"/>
                </a:lnTo>
                <a:lnTo>
                  <a:pt x="54" y="1"/>
                </a:lnTo>
                <a:lnTo>
                  <a:pt x="69" y="0"/>
                </a:lnTo>
                <a:lnTo>
                  <a:pt x="84" y="1"/>
                </a:lnTo>
                <a:lnTo>
                  <a:pt x="97" y="5"/>
                </a:lnTo>
                <a:lnTo>
                  <a:pt x="109" y="12"/>
                </a:lnTo>
                <a:lnTo>
                  <a:pt x="118" y="19"/>
                </a:lnTo>
                <a:lnTo>
                  <a:pt x="127" y="30"/>
                </a:lnTo>
                <a:lnTo>
                  <a:pt x="134" y="42"/>
                </a:lnTo>
                <a:lnTo>
                  <a:pt x="138" y="54"/>
                </a:lnTo>
                <a:lnTo>
                  <a:pt x="139" y="69"/>
                </a:lnTo>
                <a:lnTo>
                  <a:pt x="138" y="83"/>
                </a:lnTo>
                <a:lnTo>
                  <a:pt x="134" y="96"/>
                </a:lnTo>
                <a:lnTo>
                  <a:pt x="127" y="108"/>
                </a:lnTo>
                <a:lnTo>
                  <a:pt x="118" y="118"/>
                </a:lnTo>
                <a:lnTo>
                  <a:pt x="109" y="127"/>
                </a:lnTo>
                <a:lnTo>
                  <a:pt x="97" y="134"/>
                </a:lnTo>
                <a:lnTo>
                  <a:pt x="84" y="137"/>
                </a:lnTo>
                <a:lnTo>
                  <a:pt x="69" y="139"/>
                </a:lnTo>
                <a:lnTo>
                  <a:pt x="54" y="137"/>
                </a:lnTo>
                <a:lnTo>
                  <a:pt x="43" y="134"/>
                </a:lnTo>
                <a:lnTo>
                  <a:pt x="31" y="127"/>
                </a:lnTo>
                <a:lnTo>
                  <a:pt x="20" y="118"/>
                </a:lnTo>
                <a:lnTo>
                  <a:pt x="12" y="108"/>
                </a:lnTo>
                <a:lnTo>
                  <a:pt x="5" y="96"/>
                </a:lnTo>
                <a:lnTo>
                  <a:pt x="1" y="83"/>
                </a:lnTo>
                <a:lnTo>
                  <a:pt x="0" y="69"/>
                </a:lnTo>
                <a:close/>
              </a:path>
            </a:pathLst>
          </a:custGeom>
          <a:solidFill>
            <a:srgbClr val="FF00FF"/>
          </a:solidFill>
          <a:ln w="9525">
            <a:noFill/>
            <a:round/>
            <a:headEnd/>
            <a:tailEnd/>
          </a:ln>
        </p:spPr>
        <p:txBody>
          <a:bodyPr/>
          <a:lstStyle/>
          <a:p>
            <a:pPr eaLnBrk="0" hangingPunct="0"/>
            <a:endParaRPr lang="fr-FR"/>
          </a:p>
        </p:txBody>
      </p:sp>
      <p:sp>
        <p:nvSpPr>
          <p:cNvPr id="200745" name="Freeform 173"/>
          <p:cNvSpPr>
            <a:spLocks/>
          </p:cNvSpPr>
          <p:nvPr/>
        </p:nvSpPr>
        <p:spPr bwMode="auto">
          <a:xfrm>
            <a:off x="5360988" y="4057650"/>
            <a:ext cx="74612" cy="73025"/>
          </a:xfrm>
          <a:custGeom>
            <a:avLst/>
            <a:gdLst>
              <a:gd name="T0" fmla="*/ 0 w 140"/>
              <a:gd name="T1" fmla="*/ 19320103 h 139"/>
              <a:gd name="T2" fmla="*/ 568117 w 140"/>
              <a:gd name="T3" fmla="*/ 15456080 h 139"/>
              <a:gd name="T4" fmla="*/ 1704351 w 140"/>
              <a:gd name="T5" fmla="*/ 11867875 h 139"/>
              <a:gd name="T6" fmla="*/ 3408169 w 140"/>
              <a:gd name="T7" fmla="*/ 8556007 h 139"/>
              <a:gd name="T8" fmla="*/ 5680638 w 140"/>
              <a:gd name="T9" fmla="*/ 5796293 h 139"/>
              <a:gd name="T10" fmla="*/ 8804749 w 140"/>
              <a:gd name="T11" fmla="*/ 3311867 h 139"/>
              <a:gd name="T12" fmla="*/ 12213450 w 140"/>
              <a:gd name="T13" fmla="*/ 1380120 h 139"/>
              <a:gd name="T14" fmla="*/ 15621618 w 140"/>
              <a:gd name="T15" fmla="*/ 275814 h 139"/>
              <a:gd name="T16" fmla="*/ 19597907 w 140"/>
              <a:gd name="T17" fmla="*/ 0 h 139"/>
              <a:gd name="T18" fmla="*/ 23858251 w 140"/>
              <a:gd name="T19" fmla="*/ 275814 h 139"/>
              <a:gd name="T20" fmla="*/ 27550477 w 140"/>
              <a:gd name="T21" fmla="*/ 1380120 h 139"/>
              <a:gd name="T22" fmla="*/ 30959178 w 140"/>
              <a:gd name="T23" fmla="*/ 3311867 h 139"/>
              <a:gd name="T24" fmla="*/ 33515171 w 140"/>
              <a:gd name="T25" fmla="*/ 5796293 h 139"/>
              <a:gd name="T26" fmla="*/ 36355764 w 140"/>
              <a:gd name="T27" fmla="*/ 8556007 h 139"/>
              <a:gd name="T28" fmla="*/ 38059581 w 140"/>
              <a:gd name="T29" fmla="*/ 11867875 h 139"/>
              <a:gd name="T30" fmla="*/ 39195815 w 140"/>
              <a:gd name="T31" fmla="*/ 15456080 h 139"/>
              <a:gd name="T32" fmla="*/ 39763932 w 140"/>
              <a:gd name="T33" fmla="*/ 19320103 h 139"/>
              <a:gd name="T34" fmla="*/ 39195815 w 140"/>
              <a:gd name="T35" fmla="*/ 23460461 h 139"/>
              <a:gd name="T36" fmla="*/ 38059581 w 140"/>
              <a:gd name="T37" fmla="*/ 26772327 h 139"/>
              <a:gd name="T38" fmla="*/ 36355764 w 140"/>
              <a:gd name="T39" fmla="*/ 30084194 h 139"/>
              <a:gd name="T40" fmla="*/ 33515171 w 140"/>
              <a:gd name="T41" fmla="*/ 33120246 h 139"/>
              <a:gd name="T42" fmla="*/ 30959178 w 140"/>
              <a:gd name="T43" fmla="*/ 35052526 h 139"/>
              <a:gd name="T44" fmla="*/ 27550477 w 140"/>
              <a:gd name="T45" fmla="*/ 36984273 h 139"/>
              <a:gd name="T46" fmla="*/ 23858251 w 140"/>
              <a:gd name="T47" fmla="*/ 38088579 h 139"/>
              <a:gd name="T48" fmla="*/ 19597907 w 140"/>
              <a:gd name="T49" fmla="*/ 38364393 h 139"/>
              <a:gd name="T50" fmla="*/ 15621618 w 140"/>
              <a:gd name="T51" fmla="*/ 38088579 h 139"/>
              <a:gd name="T52" fmla="*/ 12213450 w 140"/>
              <a:gd name="T53" fmla="*/ 36984273 h 139"/>
              <a:gd name="T54" fmla="*/ 8804749 w 140"/>
              <a:gd name="T55" fmla="*/ 35052526 h 139"/>
              <a:gd name="T56" fmla="*/ 5680638 w 140"/>
              <a:gd name="T57" fmla="*/ 33120246 h 139"/>
              <a:gd name="T58" fmla="*/ 3408169 w 140"/>
              <a:gd name="T59" fmla="*/ 30084194 h 139"/>
              <a:gd name="T60" fmla="*/ 1704351 w 140"/>
              <a:gd name="T61" fmla="*/ 26772327 h 139"/>
              <a:gd name="T62" fmla="*/ 568117 w 140"/>
              <a:gd name="T63" fmla="*/ 23460461 h 139"/>
              <a:gd name="T64" fmla="*/ 0 w 140"/>
              <a:gd name="T65" fmla="*/ 19320103 h 13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0"/>
              <a:gd name="T100" fmla="*/ 0 h 139"/>
              <a:gd name="T101" fmla="*/ 140 w 140"/>
              <a:gd name="T102" fmla="*/ 139 h 13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0" h="139">
                <a:moveTo>
                  <a:pt x="0" y="70"/>
                </a:moveTo>
                <a:lnTo>
                  <a:pt x="2" y="56"/>
                </a:lnTo>
                <a:lnTo>
                  <a:pt x="6" y="43"/>
                </a:lnTo>
                <a:lnTo>
                  <a:pt x="12" y="31"/>
                </a:lnTo>
                <a:lnTo>
                  <a:pt x="20" y="21"/>
                </a:lnTo>
                <a:lnTo>
                  <a:pt x="31" y="12"/>
                </a:lnTo>
                <a:lnTo>
                  <a:pt x="43" y="5"/>
                </a:lnTo>
                <a:lnTo>
                  <a:pt x="55" y="1"/>
                </a:lnTo>
                <a:lnTo>
                  <a:pt x="69" y="0"/>
                </a:lnTo>
                <a:lnTo>
                  <a:pt x="84" y="1"/>
                </a:lnTo>
                <a:lnTo>
                  <a:pt x="97" y="5"/>
                </a:lnTo>
                <a:lnTo>
                  <a:pt x="109" y="12"/>
                </a:lnTo>
                <a:lnTo>
                  <a:pt x="118" y="21"/>
                </a:lnTo>
                <a:lnTo>
                  <a:pt x="128" y="31"/>
                </a:lnTo>
                <a:lnTo>
                  <a:pt x="134" y="43"/>
                </a:lnTo>
                <a:lnTo>
                  <a:pt x="138" y="56"/>
                </a:lnTo>
                <a:lnTo>
                  <a:pt x="140" y="70"/>
                </a:lnTo>
                <a:lnTo>
                  <a:pt x="138" y="85"/>
                </a:lnTo>
                <a:lnTo>
                  <a:pt x="134" y="97"/>
                </a:lnTo>
                <a:lnTo>
                  <a:pt x="128" y="109"/>
                </a:lnTo>
                <a:lnTo>
                  <a:pt x="118" y="120"/>
                </a:lnTo>
                <a:lnTo>
                  <a:pt x="109" y="127"/>
                </a:lnTo>
                <a:lnTo>
                  <a:pt x="97" y="134"/>
                </a:lnTo>
                <a:lnTo>
                  <a:pt x="84" y="138"/>
                </a:lnTo>
                <a:lnTo>
                  <a:pt x="69" y="139"/>
                </a:lnTo>
                <a:lnTo>
                  <a:pt x="55" y="138"/>
                </a:lnTo>
                <a:lnTo>
                  <a:pt x="43" y="134"/>
                </a:lnTo>
                <a:lnTo>
                  <a:pt x="31" y="127"/>
                </a:lnTo>
                <a:lnTo>
                  <a:pt x="20" y="120"/>
                </a:lnTo>
                <a:lnTo>
                  <a:pt x="12" y="109"/>
                </a:lnTo>
                <a:lnTo>
                  <a:pt x="6" y="97"/>
                </a:lnTo>
                <a:lnTo>
                  <a:pt x="2" y="85"/>
                </a:lnTo>
                <a:lnTo>
                  <a:pt x="0" y="70"/>
                </a:lnTo>
                <a:close/>
              </a:path>
            </a:pathLst>
          </a:custGeom>
          <a:solidFill>
            <a:srgbClr val="FF00FF"/>
          </a:solidFill>
          <a:ln w="9525">
            <a:noFill/>
            <a:round/>
            <a:headEnd/>
            <a:tailEnd/>
          </a:ln>
        </p:spPr>
        <p:txBody>
          <a:bodyPr/>
          <a:lstStyle/>
          <a:p>
            <a:pPr eaLnBrk="0" hangingPunct="0"/>
            <a:endParaRPr lang="fr-FR"/>
          </a:p>
        </p:txBody>
      </p:sp>
      <p:sp>
        <p:nvSpPr>
          <p:cNvPr id="200746" name="Freeform 174"/>
          <p:cNvSpPr>
            <a:spLocks/>
          </p:cNvSpPr>
          <p:nvPr/>
        </p:nvSpPr>
        <p:spPr bwMode="auto">
          <a:xfrm>
            <a:off x="5583238" y="3751263"/>
            <a:ext cx="73025" cy="73025"/>
          </a:xfrm>
          <a:custGeom>
            <a:avLst/>
            <a:gdLst>
              <a:gd name="T0" fmla="*/ 0 w 139"/>
              <a:gd name="T1" fmla="*/ 19321462 h 138"/>
              <a:gd name="T2" fmla="*/ 275814 w 139"/>
              <a:gd name="T3" fmla="*/ 15120935 h 138"/>
              <a:gd name="T4" fmla="*/ 1380120 w 139"/>
              <a:gd name="T5" fmla="*/ 11760728 h 138"/>
              <a:gd name="T6" fmla="*/ 3311867 w 139"/>
              <a:gd name="T7" fmla="*/ 8400519 h 138"/>
              <a:gd name="T8" fmla="*/ 5796293 w 139"/>
              <a:gd name="T9" fmla="*/ 5600170 h 138"/>
              <a:gd name="T10" fmla="*/ 8556007 w 139"/>
              <a:gd name="T11" fmla="*/ 3360208 h 138"/>
              <a:gd name="T12" fmla="*/ 11867875 w 139"/>
              <a:gd name="T13" fmla="*/ 1400175 h 138"/>
              <a:gd name="T14" fmla="*/ 15456080 w 139"/>
              <a:gd name="T15" fmla="*/ 279929 h 138"/>
              <a:gd name="T16" fmla="*/ 19320103 w 139"/>
              <a:gd name="T17" fmla="*/ 0 h 138"/>
              <a:gd name="T18" fmla="*/ 23460461 w 139"/>
              <a:gd name="T19" fmla="*/ 279929 h 138"/>
              <a:gd name="T20" fmla="*/ 26772327 w 139"/>
              <a:gd name="T21" fmla="*/ 1400175 h 138"/>
              <a:gd name="T22" fmla="*/ 30084194 w 139"/>
              <a:gd name="T23" fmla="*/ 3360208 h 138"/>
              <a:gd name="T24" fmla="*/ 32844432 w 139"/>
              <a:gd name="T25" fmla="*/ 5600170 h 138"/>
              <a:gd name="T26" fmla="*/ 35052526 w 139"/>
              <a:gd name="T27" fmla="*/ 8400519 h 138"/>
              <a:gd name="T28" fmla="*/ 36984273 w 139"/>
              <a:gd name="T29" fmla="*/ 11760728 h 138"/>
              <a:gd name="T30" fmla="*/ 38088579 w 139"/>
              <a:gd name="T31" fmla="*/ 15120935 h 138"/>
              <a:gd name="T32" fmla="*/ 38364393 w 139"/>
              <a:gd name="T33" fmla="*/ 19321462 h 138"/>
              <a:gd name="T34" fmla="*/ 38088579 w 139"/>
              <a:gd name="T35" fmla="*/ 22961598 h 138"/>
              <a:gd name="T36" fmla="*/ 36984273 w 139"/>
              <a:gd name="T37" fmla="*/ 26601734 h 138"/>
              <a:gd name="T38" fmla="*/ 35052526 w 139"/>
              <a:gd name="T39" fmla="*/ 29961941 h 138"/>
              <a:gd name="T40" fmla="*/ 32844432 w 139"/>
              <a:gd name="T41" fmla="*/ 32481831 h 138"/>
              <a:gd name="T42" fmla="*/ 30084194 w 139"/>
              <a:gd name="T43" fmla="*/ 35282188 h 138"/>
              <a:gd name="T44" fmla="*/ 26772327 w 139"/>
              <a:gd name="T45" fmla="*/ 36962292 h 138"/>
              <a:gd name="T46" fmla="*/ 23460461 w 139"/>
              <a:gd name="T47" fmla="*/ 38082537 h 138"/>
              <a:gd name="T48" fmla="*/ 19320103 w 139"/>
              <a:gd name="T49" fmla="*/ 38642395 h 138"/>
              <a:gd name="T50" fmla="*/ 15456080 w 139"/>
              <a:gd name="T51" fmla="*/ 38082537 h 138"/>
              <a:gd name="T52" fmla="*/ 11867875 w 139"/>
              <a:gd name="T53" fmla="*/ 36962292 h 138"/>
              <a:gd name="T54" fmla="*/ 8556007 w 139"/>
              <a:gd name="T55" fmla="*/ 35282188 h 138"/>
              <a:gd name="T56" fmla="*/ 5796293 w 139"/>
              <a:gd name="T57" fmla="*/ 32481831 h 138"/>
              <a:gd name="T58" fmla="*/ 3311867 w 139"/>
              <a:gd name="T59" fmla="*/ 29961941 h 138"/>
              <a:gd name="T60" fmla="*/ 1380120 w 139"/>
              <a:gd name="T61" fmla="*/ 26601734 h 138"/>
              <a:gd name="T62" fmla="*/ 275814 w 139"/>
              <a:gd name="T63" fmla="*/ 22961598 h 138"/>
              <a:gd name="T64" fmla="*/ 0 w 139"/>
              <a:gd name="T65" fmla="*/ 19321462 h 13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9"/>
              <a:gd name="T100" fmla="*/ 0 h 138"/>
              <a:gd name="T101" fmla="*/ 139 w 139"/>
              <a:gd name="T102" fmla="*/ 138 h 13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9" h="138">
                <a:moveTo>
                  <a:pt x="0" y="69"/>
                </a:moveTo>
                <a:lnTo>
                  <a:pt x="1" y="54"/>
                </a:lnTo>
                <a:lnTo>
                  <a:pt x="5" y="42"/>
                </a:lnTo>
                <a:lnTo>
                  <a:pt x="12" y="30"/>
                </a:lnTo>
                <a:lnTo>
                  <a:pt x="21" y="20"/>
                </a:lnTo>
                <a:lnTo>
                  <a:pt x="31" y="12"/>
                </a:lnTo>
                <a:lnTo>
                  <a:pt x="43" y="5"/>
                </a:lnTo>
                <a:lnTo>
                  <a:pt x="56" y="1"/>
                </a:lnTo>
                <a:lnTo>
                  <a:pt x="70" y="0"/>
                </a:lnTo>
                <a:lnTo>
                  <a:pt x="85" y="1"/>
                </a:lnTo>
                <a:lnTo>
                  <a:pt x="97" y="5"/>
                </a:lnTo>
                <a:lnTo>
                  <a:pt x="109" y="12"/>
                </a:lnTo>
                <a:lnTo>
                  <a:pt x="119" y="20"/>
                </a:lnTo>
                <a:lnTo>
                  <a:pt x="127" y="30"/>
                </a:lnTo>
                <a:lnTo>
                  <a:pt x="134" y="42"/>
                </a:lnTo>
                <a:lnTo>
                  <a:pt x="138" y="54"/>
                </a:lnTo>
                <a:lnTo>
                  <a:pt x="139" y="69"/>
                </a:lnTo>
                <a:lnTo>
                  <a:pt x="138" y="82"/>
                </a:lnTo>
                <a:lnTo>
                  <a:pt x="134" y="95"/>
                </a:lnTo>
                <a:lnTo>
                  <a:pt x="127" y="107"/>
                </a:lnTo>
                <a:lnTo>
                  <a:pt x="119" y="116"/>
                </a:lnTo>
                <a:lnTo>
                  <a:pt x="109" y="126"/>
                </a:lnTo>
                <a:lnTo>
                  <a:pt x="97" y="132"/>
                </a:lnTo>
                <a:lnTo>
                  <a:pt x="85" y="136"/>
                </a:lnTo>
                <a:lnTo>
                  <a:pt x="70" y="138"/>
                </a:lnTo>
                <a:lnTo>
                  <a:pt x="56" y="136"/>
                </a:lnTo>
                <a:lnTo>
                  <a:pt x="43" y="132"/>
                </a:lnTo>
                <a:lnTo>
                  <a:pt x="31" y="126"/>
                </a:lnTo>
                <a:lnTo>
                  <a:pt x="21" y="116"/>
                </a:lnTo>
                <a:lnTo>
                  <a:pt x="12" y="107"/>
                </a:lnTo>
                <a:lnTo>
                  <a:pt x="5" y="95"/>
                </a:lnTo>
                <a:lnTo>
                  <a:pt x="1" y="82"/>
                </a:lnTo>
                <a:lnTo>
                  <a:pt x="0" y="69"/>
                </a:lnTo>
                <a:close/>
              </a:path>
            </a:pathLst>
          </a:custGeom>
          <a:solidFill>
            <a:srgbClr val="FF00FF"/>
          </a:solidFill>
          <a:ln w="9525">
            <a:noFill/>
            <a:round/>
            <a:headEnd/>
            <a:tailEnd/>
          </a:ln>
        </p:spPr>
        <p:txBody>
          <a:bodyPr/>
          <a:lstStyle/>
          <a:p>
            <a:pPr eaLnBrk="0" hangingPunct="0"/>
            <a:endParaRPr lang="fr-FR"/>
          </a:p>
        </p:txBody>
      </p:sp>
      <p:sp>
        <p:nvSpPr>
          <p:cNvPr id="200747" name="Freeform 175"/>
          <p:cNvSpPr>
            <a:spLocks/>
          </p:cNvSpPr>
          <p:nvPr/>
        </p:nvSpPr>
        <p:spPr bwMode="auto">
          <a:xfrm>
            <a:off x="5791200" y="3400425"/>
            <a:ext cx="73025" cy="73025"/>
          </a:xfrm>
          <a:custGeom>
            <a:avLst/>
            <a:gdLst>
              <a:gd name="T0" fmla="*/ 0 w 139"/>
              <a:gd name="T1" fmla="*/ 19044289 h 139"/>
              <a:gd name="T2" fmla="*/ 275814 w 139"/>
              <a:gd name="T3" fmla="*/ 14903927 h 139"/>
              <a:gd name="T4" fmla="*/ 1380120 w 139"/>
              <a:gd name="T5" fmla="*/ 11592061 h 139"/>
              <a:gd name="T6" fmla="*/ 3311867 w 139"/>
              <a:gd name="T7" fmla="*/ 8556007 h 139"/>
              <a:gd name="T8" fmla="*/ 5519954 w 139"/>
              <a:gd name="T9" fmla="*/ 5519954 h 139"/>
              <a:gd name="T10" fmla="*/ 8280193 w 139"/>
              <a:gd name="T11" fmla="*/ 3311867 h 139"/>
              <a:gd name="T12" fmla="*/ 11592061 w 139"/>
              <a:gd name="T13" fmla="*/ 1380120 h 139"/>
              <a:gd name="T14" fmla="*/ 14903927 w 139"/>
              <a:gd name="T15" fmla="*/ 275814 h 139"/>
              <a:gd name="T16" fmla="*/ 19044289 w 139"/>
              <a:gd name="T17" fmla="*/ 0 h 139"/>
              <a:gd name="T18" fmla="*/ 22908308 w 139"/>
              <a:gd name="T19" fmla="*/ 275814 h 139"/>
              <a:gd name="T20" fmla="*/ 26772327 w 139"/>
              <a:gd name="T21" fmla="*/ 1380120 h 139"/>
              <a:gd name="T22" fmla="*/ 30084194 w 139"/>
              <a:gd name="T23" fmla="*/ 3311867 h 139"/>
              <a:gd name="T24" fmla="*/ 32568093 w 139"/>
              <a:gd name="T25" fmla="*/ 5519954 h 139"/>
              <a:gd name="T26" fmla="*/ 35052526 w 139"/>
              <a:gd name="T27" fmla="*/ 8556007 h 139"/>
              <a:gd name="T28" fmla="*/ 36984273 w 139"/>
              <a:gd name="T29" fmla="*/ 11592061 h 139"/>
              <a:gd name="T30" fmla="*/ 38088579 w 139"/>
              <a:gd name="T31" fmla="*/ 14903927 h 139"/>
              <a:gd name="T32" fmla="*/ 38364393 w 139"/>
              <a:gd name="T33" fmla="*/ 19044289 h 139"/>
              <a:gd name="T34" fmla="*/ 38088579 w 139"/>
              <a:gd name="T35" fmla="*/ 23184122 h 139"/>
              <a:gd name="T36" fmla="*/ 36984273 w 139"/>
              <a:gd name="T37" fmla="*/ 26772327 h 139"/>
              <a:gd name="T38" fmla="*/ 35052526 w 139"/>
              <a:gd name="T39" fmla="*/ 30084194 h 139"/>
              <a:gd name="T40" fmla="*/ 32568093 w 139"/>
              <a:gd name="T41" fmla="*/ 32568093 h 139"/>
              <a:gd name="T42" fmla="*/ 30084194 w 139"/>
              <a:gd name="T43" fmla="*/ 35052526 h 139"/>
              <a:gd name="T44" fmla="*/ 26772327 w 139"/>
              <a:gd name="T45" fmla="*/ 36984273 h 139"/>
              <a:gd name="T46" fmla="*/ 22908308 w 139"/>
              <a:gd name="T47" fmla="*/ 38088579 h 139"/>
              <a:gd name="T48" fmla="*/ 19044289 w 139"/>
              <a:gd name="T49" fmla="*/ 38364393 h 139"/>
              <a:gd name="T50" fmla="*/ 14903927 w 139"/>
              <a:gd name="T51" fmla="*/ 38088579 h 139"/>
              <a:gd name="T52" fmla="*/ 11592061 w 139"/>
              <a:gd name="T53" fmla="*/ 36984273 h 139"/>
              <a:gd name="T54" fmla="*/ 8280193 w 139"/>
              <a:gd name="T55" fmla="*/ 35052526 h 139"/>
              <a:gd name="T56" fmla="*/ 5519954 w 139"/>
              <a:gd name="T57" fmla="*/ 32568093 h 139"/>
              <a:gd name="T58" fmla="*/ 3311867 w 139"/>
              <a:gd name="T59" fmla="*/ 30084194 h 139"/>
              <a:gd name="T60" fmla="*/ 1380120 w 139"/>
              <a:gd name="T61" fmla="*/ 26772327 h 139"/>
              <a:gd name="T62" fmla="*/ 275814 w 139"/>
              <a:gd name="T63" fmla="*/ 23184122 h 139"/>
              <a:gd name="T64" fmla="*/ 0 w 139"/>
              <a:gd name="T65" fmla="*/ 19044289 h 13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9"/>
              <a:gd name="T100" fmla="*/ 0 h 139"/>
              <a:gd name="T101" fmla="*/ 139 w 139"/>
              <a:gd name="T102" fmla="*/ 139 h 13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9" h="139">
                <a:moveTo>
                  <a:pt x="0" y="69"/>
                </a:moveTo>
                <a:lnTo>
                  <a:pt x="1" y="54"/>
                </a:lnTo>
                <a:lnTo>
                  <a:pt x="5" y="42"/>
                </a:lnTo>
                <a:lnTo>
                  <a:pt x="12" y="31"/>
                </a:lnTo>
                <a:lnTo>
                  <a:pt x="20" y="20"/>
                </a:lnTo>
                <a:lnTo>
                  <a:pt x="30" y="12"/>
                </a:lnTo>
                <a:lnTo>
                  <a:pt x="42" y="5"/>
                </a:lnTo>
                <a:lnTo>
                  <a:pt x="54" y="1"/>
                </a:lnTo>
                <a:lnTo>
                  <a:pt x="69" y="0"/>
                </a:lnTo>
                <a:lnTo>
                  <a:pt x="83" y="1"/>
                </a:lnTo>
                <a:lnTo>
                  <a:pt x="97" y="5"/>
                </a:lnTo>
                <a:lnTo>
                  <a:pt x="109" y="12"/>
                </a:lnTo>
                <a:lnTo>
                  <a:pt x="118" y="20"/>
                </a:lnTo>
                <a:lnTo>
                  <a:pt x="127" y="31"/>
                </a:lnTo>
                <a:lnTo>
                  <a:pt x="134" y="42"/>
                </a:lnTo>
                <a:lnTo>
                  <a:pt x="138" y="54"/>
                </a:lnTo>
                <a:lnTo>
                  <a:pt x="139" y="69"/>
                </a:lnTo>
                <a:lnTo>
                  <a:pt x="138" y="84"/>
                </a:lnTo>
                <a:lnTo>
                  <a:pt x="134" y="97"/>
                </a:lnTo>
                <a:lnTo>
                  <a:pt x="127" y="109"/>
                </a:lnTo>
                <a:lnTo>
                  <a:pt x="118" y="118"/>
                </a:lnTo>
                <a:lnTo>
                  <a:pt x="109" y="127"/>
                </a:lnTo>
                <a:lnTo>
                  <a:pt x="97" y="134"/>
                </a:lnTo>
                <a:lnTo>
                  <a:pt x="83" y="138"/>
                </a:lnTo>
                <a:lnTo>
                  <a:pt x="69" y="139"/>
                </a:lnTo>
                <a:lnTo>
                  <a:pt x="54" y="138"/>
                </a:lnTo>
                <a:lnTo>
                  <a:pt x="42" y="134"/>
                </a:lnTo>
                <a:lnTo>
                  <a:pt x="30" y="127"/>
                </a:lnTo>
                <a:lnTo>
                  <a:pt x="20" y="118"/>
                </a:lnTo>
                <a:lnTo>
                  <a:pt x="12" y="109"/>
                </a:lnTo>
                <a:lnTo>
                  <a:pt x="5" y="97"/>
                </a:lnTo>
                <a:lnTo>
                  <a:pt x="1" y="84"/>
                </a:lnTo>
                <a:lnTo>
                  <a:pt x="0" y="69"/>
                </a:lnTo>
                <a:close/>
              </a:path>
            </a:pathLst>
          </a:custGeom>
          <a:solidFill>
            <a:srgbClr val="FF00FF"/>
          </a:solidFill>
          <a:ln w="9525">
            <a:noFill/>
            <a:round/>
            <a:headEnd/>
            <a:tailEnd/>
          </a:ln>
        </p:spPr>
        <p:txBody>
          <a:bodyPr/>
          <a:lstStyle/>
          <a:p>
            <a:pPr eaLnBrk="0" hangingPunct="0"/>
            <a:endParaRPr lang="fr-FR"/>
          </a:p>
        </p:txBody>
      </p:sp>
      <p:sp>
        <p:nvSpPr>
          <p:cNvPr id="200748" name="Freeform 176"/>
          <p:cNvSpPr>
            <a:spLocks/>
          </p:cNvSpPr>
          <p:nvPr/>
        </p:nvSpPr>
        <p:spPr bwMode="auto">
          <a:xfrm>
            <a:off x="6029325" y="3243263"/>
            <a:ext cx="73025" cy="74612"/>
          </a:xfrm>
          <a:custGeom>
            <a:avLst/>
            <a:gdLst>
              <a:gd name="T0" fmla="*/ 0 w 140"/>
              <a:gd name="T1" fmla="*/ 20166024 h 140"/>
              <a:gd name="T2" fmla="*/ 544036 w 140"/>
              <a:gd name="T3" fmla="*/ 15905677 h 140"/>
              <a:gd name="T4" fmla="*/ 1632630 w 140"/>
              <a:gd name="T5" fmla="*/ 12213450 h 140"/>
              <a:gd name="T6" fmla="*/ 3264739 w 140"/>
              <a:gd name="T7" fmla="*/ 8804749 h 140"/>
              <a:gd name="T8" fmla="*/ 5985441 w 140"/>
              <a:gd name="T9" fmla="*/ 6248754 h 140"/>
              <a:gd name="T10" fmla="*/ 8434386 w 140"/>
              <a:gd name="T11" fmla="*/ 3408169 h 140"/>
              <a:gd name="T12" fmla="*/ 11699126 w 140"/>
              <a:gd name="T13" fmla="*/ 1704351 h 140"/>
              <a:gd name="T14" fmla="*/ 15236142 w 140"/>
              <a:gd name="T15" fmla="*/ 568117 h 140"/>
              <a:gd name="T16" fmla="*/ 19317199 w 140"/>
              <a:gd name="T17" fmla="*/ 0 h 140"/>
              <a:gd name="T18" fmla="*/ 23126494 w 140"/>
              <a:gd name="T19" fmla="*/ 568117 h 140"/>
              <a:gd name="T20" fmla="*/ 26391232 w 140"/>
              <a:gd name="T21" fmla="*/ 1704351 h 140"/>
              <a:gd name="T22" fmla="*/ 29655969 w 140"/>
              <a:gd name="T23" fmla="*/ 3408169 h 140"/>
              <a:gd name="T24" fmla="*/ 32648950 w 140"/>
              <a:gd name="T25" fmla="*/ 6248754 h 140"/>
              <a:gd name="T26" fmla="*/ 34825624 w 140"/>
              <a:gd name="T27" fmla="*/ 8804749 h 140"/>
              <a:gd name="T28" fmla="*/ 36457732 w 140"/>
              <a:gd name="T29" fmla="*/ 12213450 h 140"/>
              <a:gd name="T30" fmla="*/ 37546325 w 140"/>
              <a:gd name="T31" fmla="*/ 15905677 h 140"/>
              <a:gd name="T32" fmla="*/ 38090361 w 140"/>
              <a:gd name="T33" fmla="*/ 20166024 h 140"/>
              <a:gd name="T34" fmla="*/ 37546325 w 140"/>
              <a:gd name="T35" fmla="*/ 24142309 h 140"/>
              <a:gd name="T36" fmla="*/ 36457732 w 140"/>
              <a:gd name="T37" fmla="*/ 27550477 h 140"/>
              <a:gd name="T38" fmla="*/ 34825624 w 140"/>
              <a:gd name="T39" fmla="*/ 30959178 h 140"/>
              <a:gd name="T40" fmla="*/ 32648950 w 140"/>
              <a:gd name="T41" fmla="*/ 34083288 h 140"/>
              <a:gd name="T42" fmla="*/ 29655969 w 140"/>
              <a:gd name="T43" fmla="*/ 36355764 h 140"/>
              <a:gd name="T44" fmla="*/ 26391232 w 140"/>
              <a:gd name="T45" fmla="*/ 38059581 h 140"/>
              <a:gd name="T46" fmla="*/ 23126494 w 140"/>
              <a:gd name="T47" fmla="*/ 39195815 h 140"/>
              <a:gd name="T48" fmla="*/ 19317199 w 140"/>
              <a:gd name="T49" fmla="*/ 39763932 h 140"/>
              <a:gd name="T50" fmla="*/ 15236142 w 140"/>
              <a:gd name="T51" fmla="*/ 39195815 h 140"/>
              <a:gd name="T52" fmla="*/ 11699126 w 140"/>
              <a:gd name="T53" fmla="*/ 38059581 h 140"/>
              <a:gd name="T54" fmla="*/ 8434386 w 140"/>
              <a:gd name="T55" fmla="*/ 36355764 h 140"/>
              <a:gd name="T56" fmla="*/ 5985441 w 140"/>
              <a:gd name="T57" fmla="*/ 34083288 h 140"/>
              <a:gd name="T58" fmla="*/ 3264739 w 140"/>
              <a:gd name="T59" fmla="*/ 30959178 h 140"/>
              <a:gd name="T60" fmla="*/ 1632630 w 140"/>
              <a:gd name="T61" fmla="*/ 27550477 h 140"/>
              <a:gd name="T62" fmla="*/ 544036 w 140"/>
              <a:gd name="T63" fmla="*/ 24142309 h 140"/>
              <a:gd name="T64" fmla="*/ 0 w 140"/>
              <a:gd name="T65" fmla="*/ 20166024 h 14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0"/>
              <a:gd name="T100" fmla="*/ 0 h 140"/>
              <a:gd name="T101" fmla="*/ 140 w 140"/>
              <a:gd name="T102" fmla="*/ 140 h 14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0" h="140">
                <a:moveTo>
                  <a:pt x="0" y="71"/>
                </a:moveTo>
                <a:lnTo>
                  <a:pt x="2" y="56"/>
                </a:lnTo>
                <a:lnTo>
                  <a:pt x="6" y="43"/>
                </a:lnTo>
                <a:lnTo>
                  <a:pt x="12" y="31"/>
                </a:lnTo>
                <a:lnTo>
                  <a:pt x="22" y="22"/>
                </a:lnTo>
                <a:lnTo>
                  <a:pt x="31" y="12"/>
                </a:lnTo>
                <a:lnTo>
                  <a:pt x="43" y="6"/>
                </a:lnTo>
                <a:lnTo>
                  <a:pt x="56" y="2"/>
                </a:lnTo>
                <a:lnTo>
                  <a:pt x="71" y="0"/>
                </a:lnTo>
                <a:lnTo>
                  <a:pt x="85" y="2"/>
                </a:lnTo>
                <a:lnTo>
                  <a:pt x="97" y="6"/>
                </a:lnTo>
                <a:lnTo>
                  <a:pt x="109" y="12"/>
                </a:lnTo>
                <a:lnTo>
                  <a:pt x="120" y="22"/>
                </a:lnTo>
                <a:lnTo>
                  <a:pt x="128" y="31"/>
                </a:lnTo>
                <a:lnTo>
                  <a:pt x="134" y="43"/>
                </a:lnTo>
                <a:lnTo>
                  <a:pt x="138" y="56"/>
                </a:lnTo>
                <a:lnTo>
                  <a:pt x="140" y="71"/>
                </a:lnTo>
                <a:lnTo>
                  <a:pt x="138" y="85"/>
                </a:lnTo>
                <a:lnTo>
                  <a:pt x="134" y="97"/>
                </a:lnTo>
                <a:lnTo>
                  <a:pt x="128" y="109"/>
                </a:lnTo>
                <a:lnTo>
                  <a:pt x="120" y="120"/>
                </a:lnTo>
                <a:lnTo>
                  <a:pt x="109" y="128"/>
                </a:lnTo>
                <a:lnTo>
                  <a:pt x="97" y="134"/>
                </a:lnTo>
                <a:lnTo>
                  <a:pt x="85" y="138"/>
                </a:lnTo>
                <a:lnTo>
                  <a:pt x="71" y="140"/>
                </a:lnTo>
                <a:lnTo>
                  <a:pt x="56" y="138"/>
                </a:lnTo>
                <a:lnTo>
                  <a:pt x="43" y="134"/>
                </a:lnTo>
                <a:lnTo>
                  <a:pt x="31" y="128"/>
                </a:lnTo>
                <a:lnTo>
                  <a:pt x="22" y="120"/>
                </a:lnTo>
                <a:lnTo>
                  <a:pt x="12" y="109"/>
                </a:lnTo>
                <a:lnTo>
                  <a:pt x="6" y="97"/>
                </a:lnTo>
                <a:lnTo>
                  <a:pt x="2" y="85"/>
                </a:lnTo>
                <a:lnTo>
                  <a:pt x="0" y="71"/>
                </a:lnTo>
                <a:close/>
              </a:path>
            </a:pathLst>
          </a:custGeom>
          <a:solidFill>
            <a:srgbClr val="FF00FF"/>
          </a:solidFill>
          <a:ln w="9525">
            <a:noFill/>
            <a:round/>
            <a:headEnd/>
            <a:tailEnd/>
          </a:ln>
        </p:spPr>
        <p:txBody>
          <a:bodyPr/>
          <a:lstStyle/>
          <a:p>
            <a:pPr eaLnBrk="0" hangingPunct="0"/>
            <a:endParaRPr lang="fr-FR"/>
          </a:p>
        </p:txBody>
      </p:sp>
      <p:sp>
        <p:nvSpPr>
          <p:cNvPr id="200749" name="Freeform 177"/>
          <p:cNvSpPr>
            <a:spLocks/>
          </p:cNvSpPr>
          <p:nvPr/>
        </p:nvSpPr>
        <p:spPr bwMode="auto">
          <a:xfrm>
            <a:off x="6202363" y="3222625"/>
            <a:ext cx="73025" cy="74613"/>
          </a:xfrm>
          <a:custGeom>
            <a:avLst/>
            <a:gdLst>
              <a:gd name="T0" fmla="*/ 0 w 139"/>
              <a:gd name="T1" fmla="*/ 19881412 h 139"/>
              <a:gd name="T2" fmla="*/ 275814 w 139"/>
              <a:gd name="T3" fmla="*/ 15559223 h 139"/>
              <a:gd name="T4" fmla="*/ 1380120 w 139"/>
              <a:gd name="T5" fmla="*/ 12101798 h 139"/>
              <a:gd name="T6" fmla="*/ 3311867 w 139"/>
              <a:gd name="T7" fmla="*/ 8644371 h 139"/>
              <a:gd name="T8" fmla="*/ 5519954 w 139"/>
              <a:gd name="T9" fmla="*/ 5474661 h 139"/>
              <a:gd name="T10" fmla="*/ 8280193 w 139"/>
              <a:gd name="T11" fmla="*/ 3457426 h 139"/>
              <a:gd name="T12" fmla="*/ 11592061 w 139"/>
              <a:gd name="T13" fmla="*/ 1440729 h 139"/>
              <a:gd name="T14" fmla="*/ 14903927 w 139"/>
              <a:gd name="T15" fmla="*/ 288253 h 139"/>
              <a:gd name="T16" fmla="*/ 19044289 w 139"/>
              <a:gd name="T17" fmla="*/ 0 h 139"/>
              <a:gd name="T18" fmla="*/ 23184122 w 139"/>
              <a:gd name="T19" fmla="*/ 288253 h 139"/>
              <a:gd name="T20" fmla="*/ 26772327 w 139"/>
              <a:gd name="T21" fmla="*/ 1440729 h 139"/>
              <a:gd name="T22" fmla="*/ 30084194 w 139"/>
              <a:gd name="T23" fmla="*/ 3457426 h 139"/>
              <a:gd name="T24" fmla="*/ 32568093 w 139"/>
              <a:gd name="T25" fmla="*/ 5474661 h 139"/>
              <a:gd name="T26" fmla="*/ 35052526 w 139"/>
              <a:gd name="T27" fmla="*/ 8644371 h 139"/>
              <a:gd name="T28" fmla="*/ 36984273 w 139"/>
              <a:gd name="T29" fmla="*/ 12101798 h 139"/>
              <a:gd name="T30" fmla="*/ 38088579 w 139"/>
              <a:gd name="T31" fmla="*/ 15559223 h 139"/>
              <a:gd name="T32" fmla="*/ 38364393 w 139"/>
              <a:gd name="T33" fmla="*/ 19881412 h 139"/>
              <a:gd name="T34" fmla="*/ 38088579 w 139"/>
              <a:gd name="T35" fmla="*/ 23915343 h 139"/>
              <a:gd name="T36" fmla="*/ 36984273 w 139"/>
              <a:gd name="T37" fmla="*/ 27661021 h 139"/>
              <a:gd name="T38" fmla="*/ 35052526 w 139"/>
              <a:gd name="T39" fmla="*/ 31118984 h 139"/>
              <a:gd name="T40" fmla="*/ 32568093 w 139"/>
              <a:gd name="T41" fmla="*/ 34000440 h 139"/>
              <a:gd name="T42" fmla="*/ 30084194 w 139"/>
              <a:gd name="T43" fmla="*/ 36593651 h 139"/>
              <a:gd name="T44" fmla="*/ 26772327 w 139"/>
              <a:gd name="T45" fmla="*/ 38610349 h 139"/>
              <a:gd name="T46" fmla="*/ 23184122 w 139"/>
              <a:gd name="T47" fmla="*/ 39474571 h 139"/>
              <a:gd name="T48" fmla="*/ 19044289 w 139"/>
              <a:gd name="T49" fmla="*/ 40051077 h 139"/>
              <a:gd name="T50" fmla="*/ 14903927 w 139"/>
              <a:gd name="T51" fmla="*/ 39474571 h 139"/>
              <a:gd name="T52" fmla="*/ 11592061 w 139"/>
              <a:gd name="T53" fmla="*/ 38610349 h 139"/>
              <a:gd name="T54" fmla="*/ 8280193 w 139"/>
              <a:gd name="T55" fmla="*/ 36593651 h 139"/>
              <a:gd name="T56" fmla="*/ 5519954 w 139"/>
              <a:gd name="T57" fmla="*/ 34000440 h 139"/>
              <a:gd name="T58" fmla="*/ 3311867 w 139"/>
              <a:gd name="T59" fmla="*/ 31118984 h 139"/>
              <a:gd name="T60" fmla="*/ 1380120 w 139"/>
              <a:gd name="T61" fmla="*/ 27661021 h 139"/>
              <a:gd name="T62" fmla="*/ 275814 w 139"/>
              <a:gd name="T63" fmla="*/ 23915343 h 139"/>
              <a:gd name="T64" fmla="*/ 0 w 139"/>
              <a:gd name="T65" fmla="*/ 19881412 h 13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9"/>
              <a:gd name="T100" fmla="*/ 0 h 139"/>
              <a:gd name="T101" fmla="*/ 139 w 139"/>
              <a:gd name="T102" fmla="*/ 139 h 13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9" h="139">
                <a:moveTo>
                  <a:pt x="0" y="69"/>
                </a:moveTo>
                <a:lnTo>
                  <a:pt x="1" y="54"/>
                </a:lnTo>
                <a:lnTo>
                  <a:pt x="5" y="42"/>
                </a:lnTo>
                <a:lnTo>
                  <a:pt x="12" y="30"/>
                </a:lnTo>
                <a:lnTo>
                  <a:pt x="20" y="19"/>
                </a:lnTo>
                <a:lnTo>
                  <a:pt x="30" y="12"/>
                </a:lnTo>
                <a:lnTo>
                  <a:pt x="42" y="5"/>
                </a:lnTo>
                <a:lnTo>
                  <a:pt x="54" y="1"/>
                </a:lnTo>
                <a:lnTo>
                  <a:pt x="69" y="0"/>
                </a:lnTo>
                <a:lnTo>
                  <a:pt x="84" y="1"/>
                </a:lnTo>
                <a:lnTo>
                  <a:pt x="97" y="5"/>
                </a:lnTo>
                <a:lnTo>
                  <a:pt x="109" y="12"/>
                </a:lnTo>
                <a:lnTo>
                  <a:pt x="118" y="19"/>
                </a:lnTo>
                <a:lnTo>
                  <a:pt x="127" y="30"/>
                </a:lnTo>
                <a:lnTo>
                  <a:pt x="134" y="42"/>
                </a:lnTo>
                <a:lnTo>
                  <a:pt x="138" y="54"/>
                </a:lnTo>
                <a:lnTo>
                  <a:pt x="139" y="69"/>
                </a:lnTo>
                <a:lnTo>
                  <a:pt x="138" y="83"/>
                </a:lnTo>
                <a:lnTo>
                  <a:pt x="134" y="96"/>
                </a:lnTo>
                <a:lnTo>
                  <a:pt x="127" y="108"/>
                </a:lnTo>
                <a:lnTo>
                  <a:pt x="118" y="118"/>
                </a:lnTo>
                <a:lnTo>
                  <a:pt x="109" y="127"/>
                </a:lnTo>
                <a:lnTo>
                  <a:pt x="97" y="134"/>
                </a:lnTo>
                <a:lnTo>
                  <a:pt x="84" y="137"/>
                </a:lnTo>
                <a:lnTo>
                  <a:pt x="69" y="139"/>
                </a:lnTo>
                <a:lnTo>
                  <a:pt x="54" y="137"/>
                </a:lnTo>
                <a:lnTo>
                  <a:pt x="42" y="134"/>
                </a:lnTo>
                <a:lnTo>
                  <a:pt x="30" y="127"/>
                </a:lnTo>
                <a:lnTo>
                  <a:pt x="20" y="118"/>
                </a:lnTo>
                <a:lnTo>
                  <a:pt x="12" y="108"/>
                </a:lnTo>
                <a:lnTo>
                  <a:pt x="5" y="96"/>
                </a:lnTo>
                <a:lnTo>
                  <a:pt x="1" y="83"/>
                </a:lnTo>
                <a:lnTo>
                  <a:pt x="0" y="69"/>
                </a:lnTo>
                <a:close/>
              </a:path>
            </a:pathLst>
          </a:custGeom>
          <a:solidFill>
            <a:srgbClr val="FF00FF"/>
          </a:solidFill>
          <a:ln w="9525">
            <a:noFill/>
            <a:round/>
            <a:headEnd/>
            <a:tailEnd/>
          </a:ln>
        </p:spPr>
        <p:txBody>
          <a:bodyPr/>
          <a:lstStyle/>
          <a:p>
            <a:pPr eaLnBrk="0" hangingPunct="0"/>
            <a:endParaRPr lang="fr-FR"/>
          </a:p>
        </p:txBody>
      </p:sp>
      <p:sp>
        <p:nvSpPr>
          <p:cNvPr id="200750" name="Freeform 178"/>
          <p:cNvSpPr>
            <a:spLocks/>
          </p:cNvSpPr>
          <p:nvPr/>
        </p:nvSpPr>
        <p:spPr bwMode="auto">
          <a:xfrm>
            <a:off x="6392863" y="3001963"/>
            <a:ext cx="74612" cy="73025"/>
          </a:xfrm>
          <a:custGeom>
            <a:avLst/>
            <a:gdLst>
              <a:gd name="T0" fmla="*/ 0 w 139"/>
              <a:gd name="T1" fmla="*/ 19044289 h 139"/>
              <a:gd name="T2" fmla="*/ 288249 w 139"/>
              <a:gd name="T3" fmla="*/ 14903927 h 139"/>
              <a:gd name="T4" fmla="*/ 1440709 w 139"/>
              <a:gd name="T5" fmla="*/ 11592061 h 139"/>
              <a:gd name="T6" fmla="*/ 3457380 w 139"/>
              <a:gd name="T7" fmla="*/ 8280193 h 139"/>
              <a:gd name="T8" fmla="*/ 6050550 w 139"/>
              <a:gd name="T9" fmla="*/ 5519954 h 139"/>
              <a:gd name="T10" fmla="*/ 8643718 w 139"/>
              <a:gd name="T11" fmla="*/ 3311867 h 139"/>
              <a:gd name="T12" fmla="*/ 12101636 w 139"/>
              <a:gd name="T13" fmla="*/ 1380120 h 139"/>
              <a:gd name="T14" fmla="*/ 15847264 w 139"/>
              <a:gd name="T15" fmla="*/ 275814 h 139"/>
              <a:gd name="T16" fmla="*/ 20168858 w 139"/>
              <a:gd name="T17" fmla="*/ 0 h 139"/>
              <a:gd name="T18" fmla="*/ 24490984 w 139"/>
              <a:gd name="T19" fmla="*/ 275814 h 139"/>
              <a:gd name="T20" fmla="*/ 27660651 w 139"/>
              <a:gd name="T21" fmla="*/ 1380120 h 139"/>
              <a:gd name="T22" fmla="*/ 31118030 w 139"/>
              <a:gd name="T23" fmla="*/ 3311867 h 139"/>
              <a:gd name="T24" fmla="*/ 34287160 w 139"/>
              <a:gd name="T25" fmla="*/ 5519954 h 139"/>
              <a:gd name="T26" fmla="*/ 36592624 w 139"/>
              <a:gd name="T27" fmla="*/ 8280193 h 139"/>
              <a:gd name="T28" fmla="*/ 38609294 w 139"/>
              <a:gd name="T29" fmla="*/ 11592061 h 139"/>
              <a:gd name="T30" fmla="*/ 39761754 w 139"/>
              <a:gd name="T31" fmla="*/ 14903927 h 139"/>
              <a:gd name="T32" fmla="*/ 40050003 w 139"/>
              <a:gd name="T33" fmla="*/ 19044289 h 139"/>
              <a:gd name="T34" fmla="*/ 39761754 w 139"/>
              <a:gd name="T35" fmla="*/ 22908308 h 139"/>
              <a:gd name="T36" fmla="*/ 38609294 w 139"/>
              <a:gd name="T37" fmla="*/ 26772327 h 139"/>
              <a:gd name="T38" fmla="*/ 36592624 w 139"/>
              <a:gd name="T39" fmla="*/ 30084194 h 139"/>
              <a:gd name="T40" fmla="*/ 34287160 w 139"/>
              <a:gd name="T41" fmla="*/ 32568093 h 139"/>
              <a:gd name="T42" fmla="*/ 31118030 w 139"/>
              <a:gd name="T43" fmla="*/ 35052526 h 139"/>
              <a:gd name="T44" fmla="*/ 27660651 w 139"/>
              <a:gd name="T45" fmla="*/ 36984273 h 139"/>
              <a:gd name="T46" fmla="*/ 24490984 w 139"/>
              <a:gd name="T47" fmla="*/ 38088579 h 139"/>
              <a:gd name="T48" fmla="*/ 20168858 w 139"/>
              <a:gd name="T49" fmla="*/ 38364393 h 139"/>
              <a:gd name="T50" fmla="*/ 15847264 w 139"/>
              <a:gd name="T51" fmla="*/ 38088579 h 139"/>
              <a:gd name="T52" fmla="*/ 12101636 w 139"/>
              <a:gd name="T53" fmla="*/ 36984273 h 139"/>
              <a:gd name="T54" fmla="*/ 8643718 w 139"/>
              <a:gd name="T55" fmla="*/ 35052526 h 139"/>
              <a:gd name="T56" fmla="*/ 6050550 w 139"/>
              <a:gd name="T57" fmla="*/ 32568093 h 139"/>
              <a:gd name="T58" fmla="*/ 3457380 w 139"/>
              <a:gd name="T59" fmla="*/ 30084194 h 139"/>
              <a:gd name="T60" fmla="*/ 1440709 w 139"/>
              <a:gd name="T61" fmla="*/ 26772327 h 139"/>
              <a:gd name="T62" fmla="*/ 288249 w 139"/>
              <a:gd name="T63" fmla="*/ 22908308 h 139"/>
              <a:gd name="T64" fmla="*/ 0 w 139"/>
              <a:gd name="T65" fmla="*/ 19044289 h 13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9"/>
              <a:gd name="T100" fmla="*/ 0 h 139"/>
              <a:gd name="T101" fmla="*/ 139 w 139"/>
              <a:gd name="T102" fmla="*/ 139 h 13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9" h="139">
                <a:moveTo>
                  <a:pt x="0" y="69"/>
                </a:moveTo>
                <a:lnTo>
                  <a:pt x="1" y="54"/>
                </a:lnTo>
                <a:lnTo>
                  <a:pt x="5" y="42"/>
                </a:lnTo>
                <a:lnTo>
                  <a:pt x="12" y="30"/>
                </a:lnTo>
                <a:lnTo>
                  <a:pt x="21" y="20"/>
                </a:lnTo>
                <a:lnTo>
                  <a:pt x="30" y="12"/>
                </a:lnTo>
                <a:lnTo>
                  <a:pt x="42" y="5"/>
                </a:lnTo>
                <a:lnTo>
                  <a:pt x="55" y="1"/>
                </a:lnTo>
                <a:lnTo>
                  <a:pt x="70" y="0"/>
                </a:lnTo>
                <a:lnTo>
                  <a:pt x="85" y="1"/>
                </a:lnTo>
                <a:lnTo>
                  <a:pt x="96" y="5"/>
                </a:lnTo>
                <a:lnTo>
                  <a:pt x="108" y="12"/>
                </a:lnTo>
                <a:lnTo>
                  <a:pt x="119" y="20"/>
                </a:lnTo>
                <a:lnTo>
                  <a:pt x="127" y="30"/>
                </a:lnTo>
                <a:lnTo>
                  <a:pt x="134" y="42"/>
                </a:lnTo>
                <a:lnTo>
                  <a:pt x="138" y="54"/>
                </a:lnTo>
                <a:lnTo>
                  <a:pt x="139" y="69"/>
                </a:lnTo>
                <a:lnTo>
                  <a:pt x="138" y="83"/>
                </a:lnTo>
                <a:lnTo>
                  <a:pt x="134" y="97"/>
                </a:lnTo>
                <a:lnTo>
                  <a:pt x="127" y="109"/>
                </a:lnTo>
                <a:lnTo>
                  <a:pt x="119" y="118"/>
                </a:lnTo>
                <a:lnTo>
                  <a:pt x="108" y="127"/>
                </a:lnTo>
                <a:lnTo>
                  <a:pt x="96" y="134"/>
                </a:lnTo>
                <a:lnTo>
                  <a:pt x="85" y="138"/>
                </a:lnTo>
                <a:lnTo>
                  <a:pt x="70" y="139"/>
                </a:lnTo>
                <a:lnTo>
                  <a:pt x="55" y="138"/>
                </a:lnTo>
                <a:lnTo>
                  <a:pt x="42" y="134"/>
                </a:lnTo>
                <a:lnTo>
                  <a:pt x="30" y="127"/>
                </a:lnTo>
                <a:lnTo>
                  <a:pt x="21" y="118"/>
                </a:lnTo>
                <a:lnTo>
                  <a:pt x="12" y="109"/>
                </a:lnTo>
                <a:lnTo>
                  <a:pt x="5" y="97"/>
                </a:lnTo>
                <a:lnTo>
                  <a:pt x="1" y="83"/>
                </a:lnTo>
                <a:lnTo>
                  <a:pt x="0" y="69"/>
                </a:lnTo>
                <a:close/>
              </a:path>
            </a:pathLst>
          </a:custGeom>
          <a:solidFill>
            <a:srgbClr val="FF00FF"/>
          </a:solidFill>
          <a:ln w="9525">
            <a:noFill/>
            <a:round/>
            <a:headEnd/>
            <a:tailEnd/>
          </a:ln>
        </p:spPr>
        <p:txBody>
          <a:bodyPr/>
          <a:lstStyle/>
          <a:p>
            <a:pPr eaLnBrk="0" hangingPunct="0"/>
            <a:endParaRPr lang="fr-FR"/>
          </a:p>
        </p:txBody>
      </p:sp>
      <p:sp>
        <p:nvSpPr>
          <p:cNvPr id="200751" name="Freeform 179"/>
          <p:cNvSpPr>
            <a:spLocks/>
          </p:cNvSpPr>
          <p:nvPr/>
        </p:nvSpPr>
        <p:spPr bwMode="auto">
          <a:xfrm>
            <a:off x="6492875" y="2441575"/>
            <a:ext cx="73025" cy="74613"/>
          </a:xfrm>
          <a:custGeom>
            <a:avLst/>
            <a:gdLst>
              <a:gd name="T0" fmla="*/ 0 w 139"/>
              <a:gd name="T1" fmla="*/ 20169665 h 139"/>
              <a:gd name="T2" fmla="*/ 275814 w 139"/>
              <a:gd name="T3" fmla="*/ 15847476 h 139"/>
              <a:gd name="T4" fmla="*/ 1380120 w 139"/>
              <a:gd name="T5" fmla="*/ 12101798 h 139"/>
              <a:gd name="T6" fmla="*/ 3311867 w 139"/>
              <a:gd name="T7" fmla="*/ 8644371 h 139"/>
              <a:gd name="T8" fmla="*/ 5519954 w 139"/>
              <a:gd name="T9" fmla="*/ 6050631 h 139"/>
              <a:gd name="T10" fmla="*/ 8280193 w 139"/>
              <a:gd name="T11" fmla="*/ 3457426 h 139"/>
              <a:gd name="T12" fmla="*/ 11592061 w 139"/>
              <a:gd name="T13" fmla="*/ 1440729 h 139"/>
              <a:gd name="T14" fmla="*/ 14903927 w 139"/>
              <a:gd name="T15" fmla="*/ 288253 h 139"/>
              <a:gd name="T16" fmla="*/ 19044289 w 139"/>
              <a:gd name="T17" fmla="*/ 0 h 139"/>
              <a:gd name="T18" fmla="*/ 22908308 w 139"/>
              <a:gd name="T19" fmla="*/ 288253 h 139"/>
              <a:gd name="T20" fmla="*/ 26772327 w 139"/>
              <a:gd name="T21" fmla="*/ 1440729 h 139"/>
              <a:gd name="T22" fmla="*/ 30084194 w 139"/>
              <a:gd name="T23" fmla="*/ 3457426 h 139"/>
              <a:gd name="T24" fmla="*/ 32568093 w 139"/>
              <a:gd name="T25" fmla="*/ 6050631 h 139"/>
              <a:gd name="T26" fmla="*/ 35052526 w 139"/>
              <a:gd name="T27" fmla="*/ 8644371 h 139"/>
              <a:gd name="T28" fmla="*/ 36984273 w 139"/>
              <a:gd name="T29" fmla="*/ 12101798 h 139"/>
              <a:gd name="T30" fmla="*/ 38088579 w 139"/>
              <a:gd name="T31" fmla="*/ 15847476 h 139"/>
              <a:gd name="T32" fmla="*/ 38364393 w 139"/>
              <a:gd name="T33" fmla="*/ 20169665 h 139"/>
              <a:gd name="T34" fmla="*/ 38088579 w 139"/>
              <a:gd name="T35" fmla="*/ 24491849 h 139"/>
              <a:gd name="T36" fmla="*/ 36984273 w 139"/>
              <a:gd name="T37" fmla="*/ 27949274 h 139"/>
              <a:gd name="T38" fmla="*/ 35052526 w 139"/>
              <a:gd name="T39" fmla="*/ 31406700 h 139"/>
              <a:gd name="T40" fmla="*/ 32568093 w 139"/>
              <a:gd name="T41" fmla="*/ 34288156 h 139"/>
              <a:gd name="T42" fmla="*/ 30084194 w 139"/>
              <a:gd name="T43" fmla="*/ 36593651 h 139"/>
              <a:gd name="T44" fmla="*/ 26772327 w 139"/>
              <a:gd name="T45" fmla="*/ 38610349 h 139"/>
              <a:gd name="T46" fmla="*/ 22908308 w 139"/>
              <a:gd name="T47" fmla="*/ 39762824 h 139"/>
              <a:gd name="T48" fmla="*/ 19044289 w 139"/>
              <a:gd name="T49" fmla="*/ 40051077 h 139"/>
              <a:gd name="T50" fmla="*/ 14903927 w 139"/>
              <a:gd name="T51" fmla="*/ 39762824 h 139"/>
              <a:gd name="T52" fmla="*/ 11592061 w 139"/>
              <a:gd name="T53" fmla="*/ 38610349 h 139"/>
              <a:gd name="T54" fmla="*/ 8280193 w 139"/>
              <a:gd name="T55" fmla="*/ 36593651 h 139"/>
              <a:gd name="T56" fmla="*/ 5519954 w 139"/>
              <a:gd name="T57" fmla="*/ 34288156 h 139"/>
              <a:gd name="T58" fmla="*/ 3311867 w 139"/>
              <a:gd name="T59" fmla="*/ 31406700 h 139"/>
              <a:gd name="T60" fmla="*/ 1380120 w 139"/>
              <a:gd name="T61" fmla="*/ 27949274 h 139"/>
              <a:gd name="T62" fmla="*/ 275814 w 139"/>
              <a:gd name="T63" fmla="*/ 24491849 h 139"/>
              <a:gd name="T64" fmla="*/ 0 w 139"/>
              <a:gd name="T65" fmla="*/ 20169665 h 13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9"/>
              <a:gd name="T100" fmla="*/ 0 h 139"/>
              <a:gd name="T101" fmla="*/ 139 w 139"/>
              <a:gd name="T102" fmla="*/ 139 h 13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9" h="139">
                <a:moveTo>
                  <a:pt x="0" y="70"/>
                </a:moveTo>
                <a:lnTo>
                  <a:pt x="1" y="55"/>
                </a:lnTo>
                <a:lnTo>
                  <a:pt x="5" y="42"/>
                </a:lnTo>
                <a:lnTo>
                  <a:pt x="12" y="30"/>
                </a:lnTo>
                <a:lnTo>
                  <a:pt x="20" y="21"/>
                </a:lnTo>
                <a:lnTo>
                  <a:pt x="30" y="12"/>
                </a:lnTo>
                <a:lnTo>
                  <a:pt x="42" y="5"/>
                </a:lnTo>
                <a:lnTo>
                  <a:pt x="54" y="1"/>
                </a:lnTo>
                <a:lnTo>
                  <a:pt x="69" y="0"/>
                </a:lnTo>
                <a:lnTo>
                  <a:pt x="83" y="1"/>
                </a:lnTo>
                <a:lnTo>
                  <a:pt x="97" y="5"/>
                </a:lnTo>
                <a:lnTo>
                  <a:pt x="109" y="12"/>
                </a:lnTo>
                <a:lnTo>
                  <a:pt x="118" y="21"/>
                </a:lnTo>
                <a:lnTo>
                  <a:pt x="127" y="30"/>
                </a:lnTo>
                <a:lnTo>
                  <a:pt x="134" y="42"/>
                </a:lnTo>
                <a:lnTo>
                  <a:pt x="138" y="55"/>
                </a:lnTo>
                <a:lnTo>
                  <a:pt x="139" y="70"/>
                </a:lnTo>
                <a:lnTo>
                  <a:pt x="138" y="85"/>
                </a:lnTo>
                <a:lnTo>
                  <a:pt x="134" y="97"/>
                </a:lnTo>
                <a:lnTo>
                  <a:pt x="127" y="109"/>
                </a:lnTo>
                <a:lnTo>
                  <a:pt x="118" y="119"/>
                </a:lnTo>
                <a:lnTo>
                  <a:pt x="109" y="127"/>
                </a:lnTo>
                <a:lnTo>
                  <a:pt x="97" y="134"/>
                </a:lnTo>
                <a:lnTo>
                  <a:pt x="83" y="138"/>
                </a:lnTo>
                <a:lnTo>
                  <a:pt x="69" y="139"/>
                </a:lnTo>
                <a:lnTo>
                  <a:pt x="54" y="138"/>
                </a:lnTo>
                <a:lnTo>
                  <a:pt x="42" y="134"/>
                </a:lnTo>
                <a:lnTo>
                  <a:pt x="30" y="127"/>
                </a:lnTo>
                <a:lnTo>
                  <a:pt x="20" y="119"/>
                </a:lnTo>
                <a:lnTo>
                  <a:pt x="12" y="109"/>
                </a:lnTo>
                <a:lnTo>
                  <a:pt x="5" y="97"/>
                </a:lnTo>
                <a:lnTo>
                  <a:pt x="1" y="85"/>
                </a:lnTo>
                <a:lnTo>
                  <a:pt x="0" y="70"/>
                </a:lnTo>
                <a:close/>
              </a:path>
            </a:pathLst>
          </a:custGeom>
          <a:solidFill>
            <a:srgbClr val="FF00FF"/>
          </a:solidFill>
          <a:ln w="9525">
            <a:noFill/>
            <a:round/>
            <a:headEnd/>
            <a:tailEnd/>
          </a:ln>
        </p:spPr>
        <p:txBody>
          <a:bodyPr/>
          <a:lstStyle/>
          <a:p>
            <a:pPr eaLnBrk="0" hangingPunct="0"/>
            <a:endParaRPr lang="fr-FR"/>
          </a:p>
        </p:txBody>
      </p:sp>
      <p:sp>
        <p:nvSpPr>
          <p:cNvPr id="200752" name="Line 180"/>
          <p:cNvSpPr>
            <a:spLocks noChangeShapeType="1"/>
          </p:cNvSpPr>
          <p:nvPr/>
        </p:nvSpPr>
        <p:spPr bwMode="auto">
          <a:xfrm>
            <a:off x="2987675" y="5661025"/>
            <a:ext cx="71438" cy="0"/>
          </a:xfrm>
          <a:prstGeom prst="line">
            <a:avLst/>
          </a:prstGeom>
          <a:noFill/>
          <a:ln w="28575">
            <a:solidFill>
              <a:schemeClr val="tx1"/>
            </a:solidFill>
            <a:round/>
            <a:headEnd/>
            <a:tailEnd/>
          </a:ln>
        </p:spPr>
        <p:txBody>
          <a:bodyPr/>
          <a:lstStyle/>
          <a:p>
            <a:endParaRPr lang="fr-FR"/>
          </a:p>
        </p:txBody>
      </p:sp>
      <p:sp>
        <p:nvSpPr>
          <p:cNvPr id="200753" name="Line 181"/>
          <p:cNvSpPr>
            <a:spLocks noChangeShapeType="1"/>
          </p:cNvSpPr>
          <p:nvPr/>
        </p:nvSpPr>
        <p:spPr bwMode="auto">
          <a:xfrm flipV="1">
            <a:off x="3059113" y="5589588"/>
            <a:ext cx="73025" cy="144462"/>
          </a:xfrm>
          <a:prstGeom prst="line">
            <a:avLst/>
          </a:prstGeom>
          <a:noFill/>
          <a:ln w="28575">
            <a:solidFill>
              <a:schemeClr val="tx1"/>
            </a:solidFill>
            <a:round/>
            <a:headEnd/>
            <a:tailEnd/>
          </a:ln>
        </p:spPr>
        <p:txBody>
          <a:bodyPr/>
          <a:lstStyle/>
          <a:p>
            <a:endParaRPr lang="fr-F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4F978AC-0795-084F-9DD2-2944320EF03D}"/>
              </a:ext>
            </a:extLst>
          </p:cNvPr>
          <p:cNvPicPr>
            <a:picLocks noChangeAspect="1"/>
          </p:cNvPicPr>
          <p:nvPr/>
        </p:nvPicPr>
        <p:blipFill>
          <a:blip r:embed="rId2"/>
          <a:stretch>
            <a:fillRect/>
          </a:stretch>
        </p:blipFill>
        <p:spPr>
          <a:xfrm>
            <a:off x="1479550" y="209550"/>
            <a:ext cx="6184900" cy="6438900"/>
          </a:xfrm>
          <a:prstGeom prst="rect">
            <a:avLst/>
          </a:prstGeom>
        </p:spPr>
      </p:pic>
    </p:spTree>
    <p:extLst>
      <p:ext uri="{BB962C8B-B14F-4D97-AF65-F5344CB8AC3E}">
        <p14:creationId xmlns:p14="http://schemas.microsoft.com/office/powerpoint/2010/main" val="18545882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6" name="Rectangle 2"/>
          <p:cNvSpPr>
            <a:spLocks noChangeArrowheads="1"/>
          </p:cNvSpPr>
          <p:nvPr/>
        </p:nvSpPr>
        <p:spPr bwMode="auto">
          <a:xfrm>
            <a:off x="385763" y="260350"/>
            <a:ext cx="8218487" cy="10080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r>
              <a:rPr lang="fr-CH" sz="4400" dirty="0"/>
              <a:t>Patients à très haut risque cardiovasculaire : SCORE</a:t>
            </a:r>
            <a:endParaRPr lang="fr-FR" sz="4400" dirty="0"/>
          </a:p>
        </p:txBody>
      </p:sp>
      <p:sp>
        <p:nvSpPr>
          <p:cNvPr id="584707" name="Rectangle 3"/>
          <p:cNvSpPr>
            <a:spLocks noChangeArrowheads="1"/>
          </p:cNvSpPr>
          <p:nvPr/>
        </p:nvSpPr>
        <p:spPr bwMode="auto">
          <a:xfrm>
            <a:off x="229393" y="1866260"/>
            <a:ext cx="8535988" cy="44545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buFont typeface="Arial"/>
              <a:buChar char="•"/>
            </a:pPr>
            <a:r>
              <a:rPr lang="fr-FR" sz="2000" dirty="0">
                <a:solidFill>
                  <a:srgbClr val="FF0000"/>
                </a:solidFill>
              </a:rPr>
              <a:t>Maladie cardio-vasculaire documentée</a:t>
            </a:r>
            <a:r>
              <a:rPr lang="fr-FR" sz="2000" dirty="0">
                <a:solidFill>
                  <a:schemeClr val="tx1"/>
                </a:solidFill>
              </a:rPr>
              <a:t> par techniques invasives ou non invasives telles que coronarographie, </a:t>
            </a:r>
            <a:r>
              <a:rPr lang="fr-FR" sz="2000" dirty="0" err="1">
                <a:solidFill>
                  <a:schemeClr val="tx1"/>
                </a:solidFill>
              </a:rPr>
              <a:t>nuclear</a:t>
            </a:r>
            <a:r>
              <a:rPr lang="fr-FR" sz="2000" dirty="0">
                <a:solidFill>
                  <a:schemeClr val="tx1"/>
                </a:solidFill>
              </a:rPr>
              <a:t> </a:t>
            </a:r>
            <a:r>
              <a:rPr lang="fr-FR" sz="2000" dirty="0" err="1">
                <a:solidFill>
                  <a:schemeClr val="tx1"/>
                </a:solidFill>
              </a:rPr>
              <a:t>imaging</a:t>
            </a:r>
            <a:r>
              <a:rPr lang="fr-FR" sz="2000" dirty="0">
                <a:solidFill>
                  <a:schemeClr val="tx1"/>
                </a:solidFill>
              </a:rPr>
              <a:t>, stress </a:t>
            </a:r>
            <a:r>
              <a:rPr lang="fr-FR" sz="2000" dirty="0" err="1">
                <a:solidFill>
                  <a:schemeClr val="tx1"/>
                </a:solidFill>
              </a:rPr>
              <a:t>echocardiography</a:t>
            </a:r>
            <a:r>
              <a:rPr lang="fr-FR" sz="2000" dirty="0">
                <a:solidFill>
                  <a:schemeClr val="tx1"/>
                </a:solidFill>
              </a:rPr>
              <a:t>, </a:t>
            </a:r>
            <a:r>
              <a:rPr lang="fr-FR" sz="2000" dirty="0" err="1">
                <a:solidFill>
                  <a:schemeClr val="tx1"/>
                </a:solidFill>
              </a:rPr>
              <a:t>carotid</a:t>
            </a:r>
            <a:r>
              <a:rPr lang="fr-FR" sz="2000" dirty="0">
                <a:solidFill>
                  <a:schemeClr val="tx1"/>
                </a:solidFill>
              </a:rPr>
              <a:t> plaque on </a:t>
            </a:r>
            <a:r>
              <a:rPr lang="fr-FR" sz="2000" dirty="0" err="1">
                <a:solidFill>
                  <a:schemeClr val="tx1"/>
                </a:solidFill>
              </a:rPr>
              <a:t>ultrasound</a:t>
            </a:r>
            <a:r>
              <a:rPr lang="fr-FR" sz="2000" dirty="0">
                <a:solidFill>
                  <a:schemeClr val="tx1"/>
                </a:solidFill>
              </a:rPr>
              <a:t>), antécédent d’infarctus du myocarde, de syndrome coronarien aigu, de revascularisation coronarienne (PTCA, PAC, autre procédure de revascularisation artérielle, AVC ischémique, artériopathie périphérique)</a:t>
            </a:r>
          </a:p>
          <a:p>
            <a:pPr marL="342900" indent="-342900">
              <a:buFont typeface="Arial"/>
              <a:buChar char="•"/>
            </a:pPr>
            <a:r>
              <a:rPr lang="fr-FR" sz="2000" dirty="0">
                <a:solidFill>
                  <a:schemeClr val="tx1"/>
                </a:solidFill>
              </a:rPr>
              <a:t>Patients avec </a:t>
            </a:r>
            <a:r>
              <a:rPr lang="fr-FR" sz="2000" dirty="0">
                <a:solidFill>
                  <a:srgbClr val="FF0000"/>
                </a:solidFill>
              </a:rPr>
              <a:t>diabète de type 2 ou diabète de type 1 avec atteinte des organes cibles</a:t>
            </a:r>
            <a:r>
              <a:rPr lang="fr-FR" sz="2000" dirty="0">
                <a:solidFill>
                  <a:schemeClr val="tx1"/>
                </a:solidFill>
              </a:rPr>
              <a:t> tel qu’une protéinurie, ou avec </a:t>
            </a:r>
            <a:r>
              <a:rPr lang="fr-FR" sz="2000" u="sng" dirty="0">
                <a:solidFill>
                  <a:schemeClr val="tx1"/>
                </a:solidFill>
              </a:rPr>
              <a:t>&gt;</a:t>
            </a:r>
            <a:r>
              <a:rPr lang="fr-FR" sz="2000" dirty="0">
                <a:solidFill>
                  <a:schemeClr val="tx1"/>
                </a:solidFill>
              </a:rPr>
              <a:t> 3 FRCV majeur tel qu’une HTA, une dyslipidémie ou un tabagisme ou diabète de survenue précoce ou de longue durée (&gt; 20 ans)</a:t>
            </a:r>
          </a:p>
          <a:p>
            <a:pPr marL="342900" indent="-342900">
              <a:buFont typeface="Arial"/>
              <a:buChar char="•"/>
            </a:pPr>
            <a:r>
              <a:rPr lang="fr-FR" sz="2000" dirty="0">
                <a:solidFill>
                  <a:schemeClr val="tx1"/>
                </a:solidFill>
              </a:rPr>
              <a:t>Patients </a:t>
            </a:r>
            <a:r>
              <a:rPr lang="fr-FR" sz="2000" dirty="0">
                <a:solidFill>
                  <a:srgbClr val="FF0000"/>
                </a:solidFill>
              </a:rPr>
              <a:t>maladie rénale chronique sévère</a:t>
            </a:r>
            <a:r>
              <a:rPr lang="fr-FR" sz="2000" dirty="0">
                <a:solidFill>
                  <a:schemeClr val="tx1"/>
                </a:solidFill>
              </a:rPr>
              <a:t> [</a:t>
            </a:r>
            <a:r>
              <a:rPr lang="fr-FR" sz="2000" dirty="0" err="1">
                <a:solidFill>
                  <a:schemeClr val="tx1"/>
                </a:solidFill>
              </a:rPr>
              <a:t>glomerular</a:t>
            </a:r>
            <a:r>
              <a:rPr lang="fr-FR" sz="2000" dirty="0">
                <a:solidFill>
                  <a:schemeClr val="tx1"/>
                </a:solidFill>
              </a:rPr>
              <a:t> filtration </a:t>
            </a:r>
            <a:r>
              <a:rPr lang="cs-CZ" sz="2000" dirty="0" err="1">
                <a:solidFill>
                  <a:schemeClr val="tx1"/>
                </a:solidFill>
              </a:rPr>
              <a:t>rate</a:t>
            </a:r>
            <a:r>
              <a:rPr lang="cs-CZ" sz="2000" dirty="0">
                <a:solidFill>
                  <a:schemeClr val="tx1"/>
                </a:solidFill>
              </a:rPr>
              <a:t> (GFR &lt; 30 ml/min/1.73 m2).</a:t>
            </a:r>
          </a:p>
          <a:p>
            <a:pPr marL="342900" indent="-342900">
              <a:buFont typeface="Arial"/>
              <a:buChar char="•"/>
            </a:pPr>
            <a:r>
              <a:rPr lang="cs-CZ" sz="2000" dirty="0">
                <a:solidFill>
                  <a:srgbClr val="FF0000"/>
                </a:solidFill>
              </a:rPr>
              <a:t>SCORE &gt;10% de </a:t>
            </a:r>
            <a:r>
              <a:rPr lang="cs-CZ" sz="2000" dirty="0" err="1">
                <a:solidFill>
                  <a:srgbClr val="FF0000"/>
                </a:solidFill>
              </a:rPr>
              <a:t>maladie</a:t>
            </a:r>
            <a:r>
              <a:rPr lang="cs-CZ" sz="2000" dirty="0">
                <a:solidFill>
                  <a:srgbClr val="FF0000"/>
                </a:solidFill>
              </a:rPr>
              <a:t> </a:t>
            </a:r>
            <a:r>
              <a:rPr lang="cs-CZ" sz="2000" dirty="0" err="1">
                <a:solidFill>
                  <a:srgbClr val="FF0000"/>
                </a:solidFill>
              </a:rPr>
              <a:t>cardio-vasculaire</a:t>
            </a:r>
            <a:r>
              <a:rPr lang="cs-CZ" sz="2000" dirty="0">
                <a:solidFill>
                  <a:srgbClr val="FF0000"/>
                </a:solidFill>
              </a:rPr>
              <a:t> fatale </a:t>
            </a:r>
            <a:r>
              <a:rPr lang="cs-CZ" sz="2000" dirty="0" err="1">
                <a:solidFill>
                  <a:srgbClr val="FF0000"/>
                </a:solidFill>
              </a:rPr>
              <a:t>avec</a:t>
            </a:r>
            <a:r>
              <a:rPr lang="cs-CZ" sz="2000" dirty="0">
                <a:solidFill>
                  <a:srgbClr val="FF0000"/>
                </a:solidFill>
              </a:rPr>
              <a:t> </a:t>
            </a:r>
            <a:r>
              <a:rPr lang="cs-CZ" sz="2000" dirty="0" err="1">
                <a:solidFill>
                  <a:srgbClr val="FF0000"/>
                </a:solidFill>
              </a:rPr>
              <a:t>maladie</a:t>
            </a:r>
            <a:r>
              <a:rPr lang="cs-CZ" sz="2000" dirty="0">
                <a:solidFill>
                  <a:srgbClr val="FF0000"/>
                </a:solidFill>
              </a:rPr>
              <a:t> </a:t>
            </a:r>
            <a:r>
              <a:rPr lang="cs-CZ" sz="2000" dirty="0" err="1">
                <a:solidFill>
                  <a:srgbClr val="FF0000"/>
                </a:solidFill>
              </a:rPr>
              <a:t>cardio-vasculaire</a:t>
            </a:r>
            <a:r>
              <a:rPr lang="cs-CZ" sz="2000" dirty="0">
                <a:solidFill>
                  <a:srgbClr val="FF0000"/>
                </a:solidFill>
              </a:rPr>
              <a:t> ou </a:t>
            </a:r>
            <a:r>
              <a:rPr lang="cs-CZ" sz="2000" dirty="0" err="1">
                <a:solidFill>
                  <a:srgbClr val="FF0000"/>
                </a:solidFill>
              </a:rPr>
              <a:t>tout</a:t>
            </a:r>
            <a:r>
              <a:rPr lang="cs-CZ" sz="2000" dirty="0">
                <a:solidFill>
                  <a:srgbClr val="FF0000"/>
                </a:solidFill>
              </a:rPr>
              <a:t> </a:t>
            </a:r>
            <a:r>
              <a:rPr lang="cs-CZ" sz="2000" dirty="0" err="1">
                <a:solidFill>
                  <a:srgbClr val="FF0000"/>
                </a:solidFill>
              </a:rPr>
              <a:t>autre</a:t>
            </a:r>
            <a:r>
              <a:rPr lang="cs-CZ" sz="2000" dirty="0">
                <a:solidFill>
                  <a:srgbClr val="FF0000"/>
                </a:solidFill>
              </a:rPr>
              <a:t> FRCV </a:t>
            </a:r>
            <a:r>
              <a:rPr lang="cs-CZ" sz="2000" dirty="0" err="1">
                <a:solidFill>
                  <a:srgbClr val="FF0000"/>
                </a:solidFill>
              </a:rPr>
              <a:t>majeur</a:t>
            </a:r>
            <a:r>
              <a:rPr lang="cs-CZ" sz="2000" dirty="0">
                <a:solidFill>
                  <a:schemeClr val="tx1"/>
                </a:solidFill>
              </a:rPr>
              <a:t>.</a:t>
            </a:r>
          </a:p>
          <a:p>
            <a:pPr marL="342900" indent="-342900">
              <a:buFont typeface="Arial"/>
              <a:buChar char="•"/>
            </a:pPr>
            <a:r>
              <a:rPr lang="cs-CZ" dirty="0" err="1">
                <a:solidFill>
                  <a:srgbClr val="FF0000"/>
                </a:solidFill>
              </a:rPr>
              <a:t>Hypercholestérolémie</a:t>
            </a:r>
            <a:r>
              <a:rPr lang="cs-CZ" dirty="0">
                <a:solidFill>
                  <a:srgbClr val="FF0000"/>
                </a:solidFill>
              </a:rPr>
              <a:t> </a:t>
            </a:r>
            <a:r>
              <a:rPr lang="cs-CZ" dirty="0" err="1">
                <a:solidFill>
                  <a:srgbClr val="FF0000"/>
                </a:solidFill>
              </a:rPr>
              <a:t>familiale</a:t>
            </a:r>
            <a:r>
              <a:rPr lang="cs-CZ" dirty="0">
                <a:solidFill>
                  <a:schemeClr val="tx1"/>
                </a:solidFill>
              </a:rPr>
              <a:t> </a:t>
            </a:r>
            <a:r>
              <a:rPr lang="cs-CZ" dirty="0" err="1">
                <a:solidFill>
                  <a:schemeClr val="tx1"/>
                </a:solidFill>
              </a:rPr>
              <a:t>avee</a:t>
            </a:r>
            <a:r>
              <a:rPr lang="cs-CZ" dirty="0">
                <a:solidFill>
                  <a:schemeClr val="tx1"/>
                </a:solidFill>
              </a:rPr>
              <a:t> </a:t>
            </a:r>
            <a:r>
              <a:rPr lang="cs-CZ" dirty="0" err="1">
                <a:solidFill>
                  <a:schemeClr val="tx1"/>
                </a:solidFill>
              </a:rPr>
              <a:t>atteinte</a:t>
            </a:r>
            <a:r>
              <a:rPr lang="cs-CZ" dirty="0">
                <a:solidFill>
                  <a:schemeClr val="tx1"/>
                </a:solidFill>
              </a:rPr>
              <a:t> </a:t>
            </a:r>
            <a:r>
              <a:rPr lang="cs-CZ" dirty="0" err="1">
                <a:solidFill>
                  <a:schemeClr val="tx1"/>
                </a:solidFill>
              </a:rPr>
              <a:t>cardio-vasculaire</a:t>
            </a:r>
            <a:r>
              <a:rPr lang="cs-CZ" dirty="0">
                <a:solidFill>
                  <a:schemeClr val="tx1"/>
                </a:solidFill>
              </a:rPr>
              <a:t> ou </a:t>
            </a:r>
            <a:r>
              <a:rPr lang="cs-CZ" dirty="0" err="1">
                <a:solidFill>
                  <a:schemeClr val="tx1"/>
                </a:solidFill>
              </a:rPr>
              <a:t>autre</a:t>
            </a:r>
            <a:r>
              <a:rPr lang="cs-CZ" dirty="0">
                <a:solidFill>
                  <a:schemeClr val="tx1"/>
                </a:solidFill>
              </a:rPr>
              <a:t> FRCV </a:t>
            </a:r>
            <a:r>
              <a:rPr lang="cs-CZ" dirty="0" err="1">
                <a:solidFill>
                  <a:schemeClr val="tx1"/>
                </a:solidFill>
              </a:rPr>
              <a:t>majeur</a:t>
            </a:r>
            <a:endParaRPr lang="fr-FR" sz="2000" dirty="0">
              <a:solidFill>
                <a:schemeClr val="tx1"/>
              </a:solidFill>
            </a:endParaRPr>
          </a:p>
        </p:txBody>
      </p:sp>
    </p:spTree>
    <p:extLst>
      <p:ext uri="{BB962C8B-B14F-4D97-AF65-F5344CB8AC3E}">
        <p14:creationId xmlns:p14="http://schemas.microsoft.com/office/powerpoint/2010/main" val="1193479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47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47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8470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8470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8470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6" name="Rectangle 2"/>
          <p:cNvSpPr>
            <a:spLocks noChangeArrowheads="1"/>
          </p:cNvSpPr>
          <p:nvPr/>
        </p:nvSpPr>
        <p:spPr bwMode="auto">
          <a:xfrm>
            <a:off x="385763" y="260350"/>
            <a:ext cx="8218487" cy="10080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r>
              <a:rPr lang="fr-CH" sz="4400" dirty="0"/>
              <a:t>Patients à haut risque cardiovasculaire : SCORE</a:t>
            </a:r>
            <a:endParaRPr lang="fr-FR" sz="4400" dirty="0"/>
          </a:p>
        </p:txBody>
      </p:sp>
      <p:sp>
        <p:nvSpPr>
          <p:cNvPr id="584707" name="Rectangle 3"/>
          <p:cNvSpPr>
            <a:spLocks noChangeArrowheads="1"/>
          </p:cNvSpPr>
          <p:nvPr/>
        </p:nvSpPr>
        <p:spPr bwMode="auto">
          <a:xfrm>
            <a:off x="323850" y="2016636"/>
            <a:ext cx="8535988" cy="44545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buFont typeface="Arial" panose="020B0604020202020204" pitchFamily="34" charset="0"/>
              <a:buChar char="•"/>
            </a:pPr>
            <a:r>
              <a:rPr lang="fr-FR" sz="2400" dirty="0">
                <a:solidFill>
                  <a:srgbClr val="FF0000"/>
                </a:solidFill>
              </a:rPr>
              <a:t>Elévation marquée d’un FRCV unique </a:t>
            </a:r>
            <a:r>
              <a:rPr lang="fr-FR" sz="2400" dirty="0">
                <a:solidFill>
                  <a:schemeClr val="tx1"/>
                </a:solidFill>
              </a:rPr>
              <a:t>tel que :</a:t>
            </a:r>
          </a:p>
          <a:p>
            <a:r>
              <a:rPr lang="fr-FR" sz="2400" dirty="0">
                <a:solidFill>
                  <a:schemeClr val="tx1"/>
                </a:solidFill>
              </a:rPr>
              <a:t>	- Hypercholestérolémie familiale</a:t>
            </a:r>
          </a:p>
          <a:p>
            <a:r>
              <a:rPr lang="fr-CH" sz="2400" dirty="0">
                <a:solidFill>
                  <a:schemeClr val="tx1"/>
                </a:solidFill>
              </a:rPr>
              <a:t>	- Cholestérol total &gt; 8 </a:t>
            </a:r>
            <a:r>
              <a:rPr lang="fr-CH" sz="2400" dirty="0" err="1">
                <a:solidFill>
                  <a:schemeClr val="tx1"/>
                </a:solidFill>
              </a:rPr>
              <a:t>mmol</a:t>
            </a:r>
            <a:r>
              <a:rPr lang="fr-CH" sz="2400" dirty="0">
                <a:solidFill>
                  <a:schemeClr val="tx1"/>
                </a:solidFill>
              </a:rPr>
              <a:t>/L</a:t>
            </a:r>
          </a:p>
          <a:p>
            <a:r>
              <a:rPr lang="fr-CH" sz="2400" dirty="0">
                <a:solidFill>
                  <a:schemeClr val="tx1"/>
                </a:solidFill>
              </a:rPr>
              <a:t>	- Cholestérol LDL &gt; 4.9 </a:t>
            </a:r>
            <a:r>
              <a:rPr lang="fr-CH" sz="2400" dirty="0" err="1">
                <a:solidFill>
                  <a:schemeClr val="tx1"/>
                </a:solidFill>
              </a:rPr>
              <a:t>mmol</a:t>
            </a:r>
            <a:r>
              <a:rPr lang="fr-CH" sz="2400" dirty="0">
                <a:solidFill>
                  <a:schemeClr val="tx1"/>
                </a:solidFill>
              </a:rPr>
              <a:t>/L</a:t>
            </a:r>
            <a:endParaRPr lang="fr-FR" sz="2400" dirty="0">
              <a:solidFill>
                <a:schemeClr val="tx1"/>
              </a:solidFill>
            </a:endParaRPr>
          </a:p>
          <a:p>
            <a:r>
              <a:rPr lang="fr-FR" sz="2400" dirty="0">
                <a:solidFill>
                  <a:schemeClr val="tx1"/>
                </a:solidFill>
              </a:rPr>
              <a:t>	- HTA sévère (&gt;180/110)</a:t>
            </a:r>
          </a:p>
          <a:p>
            <a:pPr marL="342900" indent="-342900">
              <a:buFont typeface="Arial" panose="020B0604020202020204" pitchFamily="34" charset="0"/>
              <a:buChar char="•"/>
            </a:pPr>
            <a:r>
              <a:rPr lang="fr-FR" sz="2400" dirty="0">
                <a:solidFill>
                  <a:srgbClr val="FF0000"/>
                </a:solidFill>
              </a:rPr>
              <a:t>Hypercholestérolémie familiale sans autre FRCV majeur</a:t>
            </a:r>
          </a:p>
          <a:p>
            <a:pPr marL="342900" indent="-342900">
              <a:buFont typeface="Arial" panose="020B0604020202020204" pitchFamily="34" charset="0"/>
              <a:buChar char="•"/>
            </a:pPr>
            <a:r>
              <a:rPr lang="fr-FR" sz="2400" dirty="0">
                <a:solidFill>
                  <a:srgbClr val="FF0000"/>
                </a:solidFill>
              </a:rPr>
              <a:t>Patient avec diabète </a:t>
            </a:r>
            <a:r>
              <a:rPr lang="fr-FR" sz="2400" dirty="0">
                <a:solidFill>
                  <a:schemeClr val="tx1"/>
                </a:solidFill>
              </a:rPr>
              <a:t>sans atteinte des organes cibles  avec diabète &gt; 10 ans ou autre facteur de risque cardio-vasculaire.</a:t>
            </a:r>
          </a:p>
          <a:p>
            <a:pPr marL="342900" indent="-342900">
              <a:buFont typeface="Arial" panose="020B0604020202020204" pitchFamily="34" charset="0"/>
              <a:buChar char="•"/>
            </a:pPr>
            <a:r>
              <a:rPr lang="fr-FR" sz="2400" dirty="0">
                <a:solidFill>
                  <a:schemeClr val="tx1"/>
                </a:solidFill>
              </a:rPr>
              <a:t>Patients </a:t>
            </a:r>
            <a:r>
              <a:rPr lang="fr-FR" sz="2400" dirty="0">
                <a:solidFill>
                  <a:srgbClr val="FF0000"/>
                </a:solidFill>
              </a:rPr>
              <a:t>maladie rénale chronique modérée</a:t>
            </a:r>
            <a:r>
              <a:rPr lang="fr-FR" sz="2400" dirty="0">
                <a:solidFill>
                  <a:schemeClr val="tx1"/>
                </a:solidFill>
              </a:rPr>
              <a:t> [</a:t>
            </a:r>
            <a:r>
              <a:rPr lang="fr-FR" sz="2400" dirty="0" err="1">
                <a:solidFill>
                  <a:schemeClr val="tx1"/>
                </a:solidFill>
              </a:rPr>
              <a:t>glomerular</a:t>
            </a:r>
            <a:r>
              <a:rPr lang="fr-FR" sz="2400" dirty="0">
                <a:solidFill>
                  <a:schemeClr val="tx1"/>
                </a:solidFill>
              </a:rPr>
              <a:t> filtration </a:t>
            </a:r>
            <a:r>
              <a:rPr lang="cs-CZ" sz="2400" dirty="0" err="1">
                <a:solidFill>
                  <a:schemeClr val="tx1"/>
                </a:solidFill>
              </a:rPr>
              <a:t>rate</a:t>
            </a:r>
            <a:r>
              <a:rPr lang="cs-CZ" sz="2400" dirty="0">
                <a:solidFill>
                  <a:schemeClr val="tx1"/>
                </a:solidFill>
              </a:rPr>
              <a:t> (GFR 30-59 ml/min/1.73 m2).</a:t>
            </a:r>
          </a:p>
          <a:p>
            <a:pPr marL="342900" indent="-342900">
              <a:buFont typeface="Arial" panose="020B0604020202020204" pitchFamily="34" charset="0"/>
              <a:buChar char="•"/>
            </a:pPr>
            <a:r>
              <a:rPr lang="fr-FR" sz="2400" dirty="0">
                <a:solidFill>
                  <a:schemeClr val="tx1"/>
                </a:solidFill>
              </a:rPr>
              <a:t>Risque à </a:t>
            </a:r>
            <a:r>
              <a:rPr lang="fr-FR" sz="2400" dirty="0">
                <a:solidFill>
                  <a:srgbClr val="FF0000"/>
                </a:solidFill>
              </a:rPr>
              <a:t>10 ans &gt; 5% et &lt; 10% de maladie cardio-vasculaire fatale </a:t>
            </a:r>
            <a:r>
              <a:rPr lang="fr-FR" sz="2400" dirty="0">
                <a:solidFill>
                  <a:schemeClr val="tx1"/>
                </a:solidFill>
              </a:rPr>
              <a:t>selon SCORE.</a:t>
            </a:r>
            <a:endParaRPr lang="fr-CH" sz="2400" dirty="0">
              <a:solidFill>
                <a:schemeClr val="tx1"/>
              </a:solidFill>
            </a:endParaRPr>
          </a:p>
        </p:txBody>
      </p:sp>
    </p:spTree>
    <p:extLst>
      <p:ext uri="{BB962C8B-B14F-4D97-AF65-F5344CB8AC3E}">
        <p14:creationId xmlns:p14="http://schemas.microsoft.com/office/powerpoint/2010/main" val="405907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47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47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8470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8470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8470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8470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8470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8470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8470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842012C-B44C-3847-B308-2500F148A3F2}"/>
              </a:ext>
            </a:extLst>
          </p:cNvPr>
          <p:cNvPicPr>
            <a:picLocks noChangeAspect="1"/>
          </p:cNvPicPr>
          <p:nvPr/>
        </p:nvPicPr>
        <p:blipFill>
          <a:blip r:embed="rId2"/>
          <a:stretch>
            <a:fillRect/>
          </a:stretch>
        </p:blipFill>
        <p:spPr>
          <a:xfrm>
            <a:off x="448818" y="105918"/>
            <a:ext cx="8246364" cy="6646164"/>
          </a:xfrm>
          <a:prstGeom prst="rect">
            <a:avLst/>
          </a:prstGeom>
        </p:spPr>
      </p:pic>
    </p:spTree>
    <p:extLst>
      <p:ext uri="{BB962C8B-B14F-4D97-AF65-F5344CB8AC3E}">
        <p14:creationId xmlns:p14="http://schemas.microsoft.com/office/powerpoint/2010/main" val="24919618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6" name="Rectangle 2"/>
          <p:cNvSpPr>
            <a:spLocks noChangeArrowheads="1"/>
          </p:cNvSpPr>
          <p:nvPr/>
        </p:nvSpPr>
        <p:spPr bwMode="auto">
          <a:xfrm>
            <a:off x="385763" y="249854"/>
            <a:ext cx="8218487" cy="10080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r>
              <a:rPr lang="fr-CH" sz="4000" dirty="0"/>
              <a:t>Patients à risque cardiovasculaire modéré : SCORE</a:t>
            </a:r>
            <a:endParaRPr lang="fr-FR" sz="4000" dirty="0"/>
          </a:p>
        </p:txBody>
      </p:sp>
      <p:sp>
        <p:nvSpPr>
          <p:cNvPr id="584707" name="Rectangle 3"/>
          <p:cNvSpPr>
            <a:spLocks noChangeArrowheads="1"/>
          </p:cNvSpPr>
          <p:nvPr/>
        </p:nvSpPr>
        <p:spPr bwMode="auto">
          <a:xfrm>
            <a:off x="388400" y="1772816"/>
            <a:ext cx="8535988" cy="4454525"/>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buFont typeface="Arial"/>
              <a:buChar char="•"/>
            </a:pPr>
            <a:r>
              <a:rPr lang="fr-FR" sz="2400" dirty="0">
                <a:solidFill>
                  <a:schemeClr val="tx1"/>
                </a:solidFill>
              </a:rPr>
              <a:t>Patients avec Risque </a:t>
            </a:r>
            <a:r>
              <a:rPr lang="fr-FR" sz="2400" dirty="0">
                <a:solidFill>
                  <a:srgbClr val="FF0000"/>
                </a:solidFill>
              </a:rPr>
              <a:t>à 10 ans </a:t>
            </a:r>
            <a:r>
              <a:rPr lang="fr-FR" sz="2400" u="sng" dirty="0">
                <a:solidFill>
                  <a:srgbClr val="FF0000"/>
                </a:solidFill>
              </a:rPr>
              <a:t>&gt;</a:t>
            </a:r>
            <a:r>
              <a:rPr lang="fr-FR" sz="2400" dirty="0">
                <a:solidFill>
                  <a:srgbClr val="FF0000"/>
                </a:solidFill>
              </a:rPr>
              <a:t>1% et &lt; 5% de mortalité cardio-vasculaire</a:t>
            </a:r>
            <a:r>
              <a:rPr lang="fr-FR" sz="2400" dirty="0">
                <a:solidFill>
                  <a:schemeClr val="tx1"/>
                </a:solidFill>
              </a:rPr>
              <a:t>.</a:t>
            </a:r>
          </a:p>
          <a:p>
            <a:pPr marL="342900" indent="-342900">
              <a:buFont typeface="Arial"/>
              <a:buChar char="•"/>
            </a:pPr>
            <a:r>
              <a:rPr lang="fr-FR" sz="2400" dirty="0">
                <a:solidFill>
                  <a:schemeClr val="tx1"/>
                </a:solidFill>
              </a:rPr>
              <a:t>Patients jeunes (</a:t>
            </a:r>
            <a:r>
              <a:rPr lang="fr-FR" sz="2400" dirty="0" err="1">
                <a:solidFill>
                  <a:schemeClr val="tx1"/>
                </a:solidFill>
              </a:rPr>
              <a:t>Dibète</a:t>
            </a:r>
            <a:r>
              <a:rPr lang="fr-FR" sz="2400" dirty="0">
                <a:solidFill>
                  <a:schemeClr val="tx1"/>
                </a:solidFill>
              </a:rPr>
              <a:t> de type I&lt; 35 ans, diabète type 2 &lt; 50 ans d’une durée de moins de 10 ans) sans autre FRCV.</a:t>
            </a:r>
          </a:p>
          <a:p>
            <a:pPr marL="342900" indent="-342900">
              <a:buFont typeface="Arial"/>
              <a:buChar char="•"/>
            </a:pPr>
            <a:r>
              <a:rPr lang="fr-FR" sz="2400" dirty="0">
                <a:solidFill>
                  <a:schemeClr val="tx1"/>
                </a:solidFill>
              </a:rPr>
              <a:t>La plupart des patients d’âge moyen appartiennent à cette catégorie de risque. Cette catégorie va ensuite devoir être modulée selon l’existence de :</a:t>
            </a:r>
          </a:p>
          <a:p>
            <a:r>
              <a:rPr lang="fr-FR" sz="2400" dirty="0">
                <a:solidFill>
                  <a:schemeClr val="tx1"/>
                </a:solidFill>
              </a:rPr>
              <a:t>	- Histoire familiale de maladie coronarienne prématurée</a:t>
            </a:r>
          </a:p>
          <a:p>
            <a:r>
              <a:rPr lang="fr-FR" sz="2400" dirty="0">
                <a:solidFill>
                  <a:schemeClr val="tx1"/>
                </a:solidFill>
              </a:rPr>
              <a:t>	- Obésité abdominale</a:t>
            </a:r>
          </a:p>
          <a:p>
            <a:r>
              <a:rPr lang="fr-FR" sz="2400" dirty="0">
                <a:solidFill>
                  <a:schemeClr val="tx1"/>
                </a:solidFill>
              </a:rPr>
              <a:t>	- Activité physique</a:t>
            </a:r>
          </a:p>
          <a:p>
            <a:r>
              <a:rPr lang="fr-FR" sz="2400" dirty="0">
                <a:solidFill>
                  <a:schemeClr val="tx1"/>
                </a:solidFill>
              </a:rPr>
              <a:t>	- Taux de HDL cholestérol</a:t>
            </a:r>
          </a:p>
          <a:p>
            <a:r>
              <a:rPr lang="fr-FR" sz="2400" dirty="0">
                <a:solidFill>
                  <a:schemeClr val="tx1"/>
                </a:solidFill>
              </a:rPr>
              <a:t>	- Taux de triglycérides</a:t>
            </a:r>
          </a:p>
          <a:p>
            <a:r>
              <a:rPr lang="fr-FR" sz="2400" dirty="0">
                <a:solidFill>
                  <a:schemeClr val="tx1"/>
                </a:solidFill>
              </a:rPr>
              <a:t>	- Taux de </a:t>
            </a:r>
            <a:r>
              <a:rPr lang="fr-FR" sz="2400" dirty="0" err="1">
                <a:solidFill>
                  <a:schemeClr val="tx1"/>
                </a:solidFill>
              </a:rPr>
              <a:t>hs</a:t>
            </a:r>
            <a:r>
              <a:rPr lang="fr-FR" sz="2400" dirty="0">
                <a:solidFill>
                  <a:schemeClr val="tx1"/>
                </a:solidFill>
              </a:rPr>
              <a:t>-CRP, </a:t>
            </a:r>
            <a:r>
              <a:rPr lang="fr-FR" sz="2400" dirty="0" err="1">
                <a:solidFill>
                  <a:schemeClr val="tx1"/>
                </a:solidFill>
              </a:rPr>
              <a:t>Lp</a:t>
            </a:r>
            <a:r>
              <a:rPr lang="fr-FR" sz="2400" dirty="0">
                <a:solidFill>
                  <a:schemeClr val="tx1"/>
                </a:solidFill>
              </a:rPr>
              <a:t>(a), </a:t>
            </a:r>
            <a:r>
              <a:rPr lang="fr-FR" sz="2400" dirty="0" err="1">
                <a:solidFill>
                  <a:schemeClr val="tx1"/>
                </a:solidFill>
              </a:rPr>
              <a:t>fibrinogen</a:t>
            </a:r>
            <a:r>
              <a:rPr lang="fr-FR" sz="2400" dirty="0">
                <a:solidFill>
                  <a:schemeClr val="tx1"/>
                </a:solidFill>
              </a:rPr>
              <a:t>, </a:t>
            </a:r>
            <a:r>
              <a:rPr lang="fr-FR" sz="2400" dirty="0" err="1">
                <a:solidFill>
                  <a:schemeClr val="tx1"/>
                </a:solidFill>
              </a:rPr>
              <a:t>homocysteine</a:t>
            </a:r>
            <a:r>
              <a:rPr lang="fr-FR" sz="2400" dirty="0">
                <a:solidFill>
                  <a:schemeClr val="tx1"/>
                </a:solidFill>
              </a:rPr>
              <a:t>, </a:t>
            </a:r>
            <a:r>
              <a:rPr lang="fr-FR" sz="2400" dirty="0" err="1">
                <a:solidFill>
                  <a:schemeClr val="tx1"/>
                </a:solidFill>
              </a:rPr>
              <a:t>apo</a:t>
            </a:r>
            <a:r>
              <a:rPr lang="fr-FR" sz="2400" dirty="0">
                <a:solidFill>
                  <a:schemeClr val="tx1"/>
                </a:solidFill>
              </a:rPr>
              <a:t> B</a:t>
            </a:r>
          </a:p>
          <a:p>
            <a:r>
              <a:rPr lang="fr-FR" sz="2400" dirty="0">
                <a:solidFill>
                  <a:schemeClr val="tx1"/>
                </a:solidFill>
              </a:rPr>
              <a:t>	- Classe sociale</a:t>
            </a:r>
            <a:endParaRPr lang="fr-CH" sz="2400" dirty="0">
              <a:solidFill>
                <a:schemeClr val="tx1"/>
              </a:solidFill>
            </a:endParaRPr>
          </a:p>
        </p:txBody>
      </p:sp>
    </p:spTree>
    <p:extLst>
      <p:ext uri="{BB962C8B-B14F-4D97-AF65-F5344CB8AC3E}">
        <p14:creationId xmlns:p14="http://schemas.microsoft.com/office/powerpoint/2010/main" val="382745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47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47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8470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8470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8470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8470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8470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8470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84707">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8470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6" name="Rectangle 2"/>
          <p:cNvSpPr>
            <a:spLocks noChangeArrowheads="1"/>
          </p:cNvSpPr>
          <p:nvPr/>
        </p:nvSpPr>
        <p:spPr bwMode="auto">
          <a:xfrm>
            <a:off x="385763" y="249854"/>
            <a:ext cx="8218487" cy="10080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r>
              <a:rPr lang="fr-CH" sz="4000" dirty="0"/>
              <a:t>Patients à bas risque cardiovasculaire : SCORE</a:t>
            </a:r>
            <a:endParaRPr lang="fr-FR" sz="4000" dirty="0"/>
          </a:p>
        </p:txBody>
      </p:sp>
      <p:sp>
        <p:nvSpPr>
          <p:cNvPr id="584707" name="Rectangle 3"/>
          <p:cNvSpPr>
            <a:spLocks noChangeArrowheads="1"/>
          </p:cNvSpPr>
          <p:nvPr/>
        </p:nvSpPr>
        <p:spPr bwMode="auto">
          <a:xfrm>
            <a:off x="323850" y="2403475"/>
            <a:ext cx="8535988" cy="44545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buFont typeface="Arial"/>
              <a:buChar char="•"/>
            </a:pPr>
            <a:r>
              <a:rPr lang="fr-FR" sz="2800" dirty="0">
                <a:solidFill>
                  <a:schemeClr val="tx1"/>
                </a:solidFill>
              </a:rPr>
              <a:t>Patients avec risque de </a:t>
            </a:r>
            <a:r>
              <a:rPr lang="fr-FR" sz="2800" dirty="0">
                <a:solidFill>
                  <a:srgbClr val="FF0000"/>
                </a:solidFill>
              </a:rPr>
              <a:t>mortalité cardio-vasculaire à 10 ans &lt; 1% </a:t>
            </a:r>
            <a:r>
              <a:rPr lang="fr-FR" sz="2800" dirty="0">
                <a:solidFill>
                  <a:schemeClr val="tx1"/>
                </a:solidFill>
              </a:rPr>
              <a:t>selon Score SCORE</a:t>
            </a:r>
          </a:p>
        </p:txBody>
      </p:sp>
    </p:spTree>
    <p:extLst>
      <p:ext uri="{BB962C8B-B14F-4D97-AF65-F5344CB8AC3E}">
        <p14:creationId xmlns:p14="http://schemas.microsoft.com/office/powerpoint/2010/main" val="915980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470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223" name="Rectangle 127"/>
          <p:cNvSpPr>
            <a:spLocks noChangeArrowheads="1"/>
          </p:cNvSpPr>
          <p:nvPr/>
        </p:nvSpPr>
        <p:spPr bwMode="auto">
          <a:xfrm>
            <a:off x="304362" y="1773238"/>
            <a:ext cx="8465093" cy="4608090"/>
          </a:xfrm>
          <a:prstGeom prst="rect">
            <a:avLst/>
          </a:prstGeom>
          <a:solidFill>
            <a:schemeClr val="tx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1" hangingPunct="1">
              <a:spcBef>
                <a:spcPct val="50000"/>
              </a:spcBef>
            </a:pPr>
            <a:endParaRPr lang="fr-FR" sz="1200" b="1" dirty="0">
              <a:solidFill>
                <a:schemeClr val="bg1"/>
              </a:solidFill>
            </a:endParaRPr>
          </a:p>
        </p:txBody>
      </p:sp>
      <p:sp>
        <p:nvSpPr>
          <p:cNvPr id="516224" name="Rectangle 128"/>
          <p:cNvSpPr>
            <a:spLocks noChangeArrowheads="1"/>
          </p:cNvSpPr>
          <p:nvPr/>
        </p:nvSpPr>
        <p:spPr bwMode="auto">
          <a:xfrm>
            <a:off x="419982" y="1847850"/>
            <a:ext cx="8265513" cy="431800"/>
          </a:xfrm>
          <a:prstGeom prst="rect">
            <a:avLst/>
          </a:prstGeom>
          <a:solidFill>
            <a:srgbClr val="0073A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chor="ctr">
            <a:spAutoFit/>
          </a:bodyPr>
          <a:lstStyle/>
          <a:p>
            <a:endParaRPr lang="fr-FR"/>
          </a:p>
        </p:txBody>
      </p:sp>
      <p:sp>
        <p:nvSpPr>
          <p:cNvPr id="516225" name="Text Box 129"/>
          <p:cNvSpPr txBox="1">
            <a:spLocks noChangeArrowheads="1"/>
          </p:cNvSpPr>
          <p:nvPr/>
        </p:nvSpPr>
        <p:spPr bwMode="auto">
          <a:xfrm>
            <a:off x="539552" y="1855788"/>
            <a:ext cx="997188"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spcBef>
                <a:spcPct val="50000"/>
              </a:spcBef>
            </a:pPr>
            <a:r>
              <a:rPr lang="de-CH" sz="2000" b="1" dirty="0">
                <a:solidFill>
                  <a:schemeClr val="bg1"/>
                </a:solidFill>
              </a:rPr>
              <a:t>Lipides</a:t>
            </a:r>
            <a:endParaRPr lang="en-US" sz="2000" b="1" baseline="30000" dirty="0">
              <a:solidFill>
                <a:schemeClr val="bg1"/>
              </a:solidFill>
            </a:endParaRPr>
          </a:p>
        </p:txBody>
      </p:sp>
      <p:graphicFrame>
        <p:nvGraphicFramePr>
          <p:cNvPr id="516507" name="Group 411"/>
          <p:cNvGraphicFramePr>
            <a:graphicFrameLocks noGrp="1"/>
          </p:cNvGraphicFramePr>
          <p:nvPr/>
        </p:nvGraphicFramePr>
        <p:xfrm>
          <a:off x="405343" y="2424113"/>
          <a:ext cx="8280153" cy="1563371"/>
        </p:xfrm>
        <a:graphic>
          <a:graphicData uri="http://schemas.openxmlformats.org/drawingml/2006/table">
            <a:tbl>
              <a:tblPr/>
              <a:tblGrid>
                <a:gridCol w="1380630">
                  <a:extLst>
                    <a:ext uri="{9D8B030D-6E8A-4147-A177-3AD203B41FA5}">
                      <a16:colId xmlns:a16="http://schemas.microsoft.com/office/drawing/2014/main" val="20000"/>
                    </a:ext>
                  </a:extLst>
                </a:gridCol>
                <a:gridCol w="677016">
                  <a:extLst>
                    <a:ext uri="{9D8B030D-6E8A-4147-A177-3AD203B41FA5}">
                      <a16:colId xmlns:a16="http://schemas.microsoft.com/office/drawing/2014/main" val="20001"/>
                    </a:ext>
                  </a:extLst>
                </a:gridCol>
                <a:gridCol w="609314">
                  <a:extLst>
                    <a:ext uri="{9D8B030D-6E8A-4147-A177-3AD203B41FA5}">
                      <a16:colId xmlns:a16="http://schemas.microsoft.com/office/drawing/2014/main" val="20002"/>
                    </a:ext>
                  </a:extLst>
                </a:gridCol>
                <a:gridCol w="657674">
                  <a:extLst>
                    <a:ext uri="{9D8B030D-6E8A-4147-A177-3AD203B41FA5}">
                      <a16:colId xmlns:a16="http://schemas.microsoft.com/office/drawing/2014/main" val="20003"/>
                    </a:ext>
                  </a:extLst>
                </a:gridCol>
                <a:gridCol w="783405">
                  <a:extLst>
                    <a:ext uri="{9D8B030D-6E8A-4147-A177-3AD203B41FA5}">
                      <a16:colId xmlns:a16="http://schemas.microsoft.com/office/drawing/2014/main" val="20004"/>
                    </a:ext>
                  </a:extLst>
                </a:gridCol>
                <a:gridCol w="1005854">
                  <a:extLst>
                    <a:ext uri="{9D8B030D-6E8A-4147-A177-3AD203B41FA5}">
                      <a16:colId xmlns:a16="http://schemas.microsoft.com/office/drawing/2014/main" val="20005"/>
                    </a:ext>
                  </a:extLst>
                </a:gridCol>
                <a:gridCol w="1055420">
                  <a:extLst>
                    <a:ext uri="{9D8B030D-6E8A-4147-A177-3AD203B41FA5}">
                      <a16:colId xmlns:a16="http://schemas.microsoft.com/office/drawing/2014/main" val="20006"/>
                    </a:ext>
                  </a:extLst>
                </a:gridCol>
                <a:gridCol w="1055420">
                  <a:extLst>
                    <a:ext uri="{9D8B030D-6E8A-4147-A177-3AD203B41FA5}">
                      <a16:colId xmlns:a16="http://schemas.microsoft.com/office/drawing/2014/main" val="20007"/>
                    </a:ext>
                  </a:extLst>
                </a:gridCol>
                <a:gridCol w="1055420">
                  <a:extLst>
                    <a:ext uri="{9D8B030D-6E8A-4147-A177-3AD203B41FA5}">
                      <a16:colId xmlns:a16="http://schemas.microsoft.com/office/drawing/2014/main" val="20008"/>
                    </a:ext>
                  </a:extLst>
                </a:gridCol>
              </a:tblGrid>
              <a:tr h="509588">
                <a:tc>
                  <a:txBody>
                    <a:bodyPr/>
                    <a:lstStyle/>
                    <a:p>
                      <a:pPr marL="0" marR="0" lvl="0" indent="0" algn="l" defTabSz="914400" rtl="0" eaLnBrk="0" fontAlgn="base" latinLnBrk="0" hangingPunct="0">
                        <a:lnSpc>
                          <a:spcPct val="100000"/>
                        </a:lnSpc>
                        <a:spcBef>
                          <a:spcPct val="20000"/>
                        </a:spcBef>
                        <a:spcAft>
                          <a:spcPct val="0"/>
                        </a:spcAft>
                        <a:buClr>
                          <a:schemeClr val="tx1"/>
                        </a:buClr>
                        <a:buSzTx/>
                        <a:buFontTx/>
                        <a:buNone/>
                        <a:tabLst/>
                      </a:pPr>
                      <a:endParaRPr kumimoji="0" lang="en-US" sz="1500" b="1" i="0" u="none" strike="noStrike" cap="none" normalizeH="0" baseline="0" dirty="0">
                        <a:ln>
                          <a:noFill/>
                        </a:ln>
                        <a:solidFill>
                          <a:schemeClr val="bg1"/>
                        </a:solidFill>
                        <a:effectLst/>
                        <a:latin typeface="Times New Roman" charset="0"/>
                        <a:ea typeface="ＭＳ Ｐゴシック"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0" fontAlgn="base" latinLnBrk="0" hangingPunct="0">
                        <a:lnSpc>
                          <a:spcPct val="100000"/>
                        </a:lnSpc>
                        <a:spcBef>
                          <a:spcPct val="0"/>
                        </a:spcBef>
                        <a:spcAft>
                          <a:spcPct val="0"/>
                        </a:spcAft>
                        <a:buClr>
                          <a:schemeClr val="tx1"/>
                        </a:buClr>
                        <a:buSzTx/>
                        <a:buFontTx/>
                        <a:buNone/>
                        <a:tabLst/>
                      </a:pPr>
                      <a:r>
                        <a:rPr kumimoji="0" lang="de-CH" sz="1500" b="1" i="0" u="none" strike="noStrike" cap="none" normalizeH="0" baseline="0" dirty="0" err="1">
                          <a:ln>
                            <a:noFill/>
                          </a:ln>
                          <a:solidFill>
                            <a:schemeClr val="bg1"/>
                          </a:solidFill>
                          <a:effectLst/>
                          <a:latin typeface="Times New Roman" charset="0"/>
                          <a:ea typeface="ＭＳ Ｐゴシック" charset="0"/>
                        </a:rPr>
                        <a:t>Patients</a:t>
                      </a:r>
                      <a:r>
                        <a:rPr kumimoji="0" lang="de-CH" sz="1500" b="1" i="0" u="none" strike="noStrike" cap="none" normalizeH="0" baseline="0" dirty="0">
                          <a:ln>
                            <a:noFill/>
                          </a:ln>
                          <a:solidFill>
                            <a:schemeClr val="bg1"/>
                          </a:solidFill>
                          <a:effectLst/>
                          <a:latin typeface="Times New Roman" charset="0"/>
                          <a:ea typeface="ＭＳ Ｐゴシック" charset="0"/>
                        </a:rPr>
                        <a:t> à </a:t>
                      </a:r>
                      <a:r>
                        <a:rPr kumimoji="0" lang="de-CH" sz="1500" b="1" i="0" u="none" strike="noStrike" cap="none" normalizeH="0" baseline="0" dirty="0" err="1">
                          <a:ln>
                            <a:noFill/>
                          </a:ln>
                          <a:solidFill>
                            <a:schemeClr val="bg1"/>
                          </a:solidFill>
                          <a:effectLst/>
                          <a:latin typeface="Times New Roman" charset="0"/>
                          <a:ea typeface="ＭＳ Ｐゴシック" charset="0"/>
                        </a:rPr>
                        <a:t>risque</a:t>
                      </a:r>
                      <a:r>
                        <a:rPr kumimoji="0" lang="de-CH" sz="1500" b="1" i="0" u="none" strike="noStrike" cap="none" normalizeH="0" baseline="0" dirty="0">
                          <a:ln>
                            <a:noFill/>
                          </a:ln>
                          <a:solidFill>
                            <a:schemeClr val="bg1"/>
                          </a:solidFill>
                          <a:effectLst/>
                          <a:latin typeface="Times New Roman" charset="0"/>
                          <a:ea typeface="ＭＳ Ｐゴシック" charset="0"/>
                        </a:rPr>
                        <a:t> </a:t>
                      </a:r>
                      <a:r>
                        <a:rPr kumimoji="0" lang="de-CH" sz="1500" b="1" i="0" u="none" strike="noStrike" cap="none" normalizeH="0" baseline="0" dirty="0" err="1">
                          <a:ln>
                            <a:noFill/>
                          </a:ln>
                          <a:solidFill>
                            <a:schemeClr val="bg1"/>
                          </a:solidFill>
                          <a:effectLst/>
                          <a:latin typeface="Times New Roman" charset="0"/>
                          <a:ea typeface="ＭＳ Ｐゴシック" charset="0"/>
                        </a:rPr>
                        <a:t>faible</a:t>
                      </a:r>
                      <a:endParaRPr kumimoji="0" lang="en-US" sz="1500" b="1" i="0" u="none" strike="noStrike" cap="none" normalizeH="0" baseline="0" dirty="0">
                        <a:ln>
                          <a:noFill/>
                        </a:ln>
                        <a:solidFill>
                          <a:schemeClr val="bg1"/>
                        </a:solidFill>
                        <a:effectLst/>
                        <a:latin typeface="Times New Roman" charset="0"/>
                        <a:ea typeface="ＭＳ Ｐゴシック" charset="0"/>
                      </a:endParaRPr>
                    </a:p>
                  </a:txBody>
                  <a:tcPr marL="0" marR="0" marT="0" marB="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sm" len="sm"/>
                      <a:tailEnd type="none" w="sm" len="sm"/>
                    </a:lnB>
                    <a:lnTlToBr>
                      <a:noFill/>
                    </a:lnTlToBr>
                    <a:lnBlToTr>
                      <a:noFill/>
                    </a:lnBlToTr>
                    <a:solidFill>
                      <a:srgbClr val="99CC00"/>
                    </a:solidFill>
                  </a:tcPr>
                </a:tc>
                <a:tc hMerge="1">
                  <a:txBody>
                    <a:bodyPr/>
                    <a:lstStyle/>
                    <a:p>
                      <a:endParaRPr lang="fr-FR"/>
                    </a:p>
                  </a:txBody>
                  <a:tcPr/>
                </a:tc>
                <a:tc gridSpan="2">
                  <a:txBody>
                    <a:bodyPr/>
                    <a:lstStyle/>
                    <a:p>
                      <a:pPr marL="0" marR="0" lvl="0" indent="0" algn="ctr" defTabSz="914400" rtl="0" eaLnBrk="0" fontAlgn="base" latinLnBrk="0" hangingPunct="0">
                        <a:lnSpc>
                          <a:spcPct val="100000"/>
                        </a:lnSpc>
                        <a:spcBef>
                          <a:spcPct val="20000"/>
                        </a:spcBef>
                        <a:spcAft>
                          <a:spcPct val="0"/>
                        </a:spcAft>
                        <a:buClr>
                          <a:schemeClr val="tx1"/>
                        </a:buClr>
                        <a:buSzTx/>
                        <a:buFontTx/>
                        <a:buNone/>
                        <a:tabLst/>
                      </a:pPr>
                      <a:r>
                        <a:rPr kumimoji="0" lang="de-CH" sz="1500" b="1" i="0" u="none" strike="noStrike" cap="none" normalizeH="0" baseline="0" dirty="0" err="1">
                          <a:ln>
                            <a:noFill/>
                          </a:ln>
                          <a:solidFill>
                            <a:schemeClr val="bg1"/>
                          </a:solidFill>
                          <a:effectLst/>
                          <a:latin typeface="Times New Roman" charset="0"/>
                          <a:ea typeface="ＭＳ Ｐゴシック" charset="0"/>
                        </a:rPr>
                        <a:t>Patients</a:t>
                      </a:r>
                      <a:r>
                        <a:rPr kumimoji="0" lang="de-CH" sz="1500" b="1" i="0" u="none" strike="noStrike" cap="none" normalizeH="0" baseline="0" dirty="0">
                          <a:ln>
                            <a:noFill/>
                          </a:ln>
                          <a:solidFill>
                            <a:schemeClr val="bg1"/>
                          </a:solidFill>
                          <a:effectLst/>
                          <a:latin typeface="Times New Roman" charset="0"/>
                          <a:ea typeface="ＭＳ Ｐゴシック" charset="0"/>
                        </a:rPr>
                        <a:t> à </a:t>
                      </a:r>
                      <a:r>
                        <a:rPr kumimoji="0" lang="de-CH" sz="1500" b="1" i="0" u="none" strike="noStrike" cap="none" normalizeH="0" baseline="0" dirty="0" err="1">
                          <a:ln>
                            <a:noFill/>
                          </a:ln>
                          <a:solidFill>
                            <a:schemeClr val="bg1"/>
                          </a:solidFill>
                          <a:effectLst/>
                          <a:latin typeface="Times New Roman" charset="0"/>
                          <a:ea typeface="ＭＳ Ｐゴシック" charset="0"/>
                        </a:rPr>
                        <a:t>risque</a:t>
                      </a:r>
                      <a:r>
                        <a:rPr kumimoji="0" lang="de-CH" sz="1500" b="1" i="0" u="none" strike="noStrike" cap="none" normalizeH="0" baseline="0" dirty="0">
                          <a:ln>
                            <a:noFill/>
                          </a:ln>
                          <a:solidFill>
                            <a:schemeClr val="bg1"/>
                          </a:solidFill>
                          <a:effectLst/>
                          <a:latin typeface="Times New Roman" charset="0"/>
                          <a:ea typeface="ＭＳ Ｐゴシック" charset="0"/>
                        </a:rPr>
                        <a:t> </a:t>
                      </a:r>
                      <a:r>
                        <a:rPr kumimoji="0" lang="de-CH" sz="1500" b="1" i="0" u="none" strike="noStrike" cap="none" normalizeH="0" baseline="0" dirty="0" err="1">
                          <a:ln>
                            <a:noFill/>
                          </a:ln>
                          <a:solidFill>
                            <a:schemeClr val="bg1"/>
                          </a:solidFill>
                          <a:effectLst/>
                          <a:latin typeface="Times New Roman" charset="0"/>
                          <a:ea typeface="ＭＳ Ｐゴシック" charset="0"/>
                        </a:rPr>
                        <a:t>modéré</a:t>
                      </a:r>
                      <a:endParaRPr kumimoji="0" lang="en-US" sz="1500" b="1" i="0" u="none" strike="noStrike" cap="none" normalizeH="0" baseline="0" dirty="0">
                        <a:ln>
                          <a:noFill/>
                        </a:ln>
                        <a:solidFill>
                          <a:schemeClr val="bg1"/>
                        </a:solidFill>
                        <a:effectLst/>
                        <a:latin typeface="Times New Roman" charset="0"/>
                        <a:ea typeface="ＭＳ Ｐゴシック" charset="0"/>
                      </a:endParaRPr>
                    </a:p>
                  </a:txBody>
                  <a:tcPr marL="0" marR="0" marT="0" marB="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sm" len="sm"/>
                      <a:tailEnd type="none" w="sm" len="sm"/>
                    </a:lnB>
                    <a:lnTlToBr>
                      <a:noFill/>
                    </a:lnTlToBr>
                    <a:lnBlToTr>
                      <a:noFill/>
                    </a:lnBlToTr>
                    <a:solidFill>
                      <a:srgbClr val="FFFF00"/>
                    </a:solidFill>
                  </a:tcPr>
                </a:tc>
                <a:tc hMerge="1">
                  <a:txBody>
                    <a:bodyPr/>
                    <a:lstStyle/>
                    <a:p>
                      <a:endParaRPr lang="fr-FR"/>
                    </a:p>
                  </a:txBody>
                  <a:tcPr/>
                </a:tc>
                <a:tc gridSpan="2">
                  <a:txBody>
                    <a:bodyPr/>
                    <a:lstStyle/>
                    <a:p>
                      <a:pPr marL="0" marR="0" lvl="0" indent="0" algn="ctr" defTabSz="914400" rtl="0" eaLnBrk="0" fontAlgn="base" latinLnBrk="0" hangingPunct="0">
                        <a:lnSpc>
                          <a:spcPct val="100000"/>
                        </a:lnSpc>
                        <a:spcBef>
                          <a:spcPct val="20000"/>
                        </a:spcBef>
                        <a:spcAft>
                          <a:spcPct val="0"/>
                        </a:spcAft>
                        <a:buClr>
                          <a:schemeClr val="tx1"/>
                        </a:buClr>
                        <a:buSzTx/>
                        <a:buFontTx/>
                        <a:buNone/>
                        <a:tabLst/>
                      </a:pPr>
                      <a:r>
                        <a:rPr kumimoji="0" lang="de-CH" sz="1500" b="1" i="0" u="none" strike="noStrike" cap="none" normalizeH="0" baseline="0" dirty="0" err="1">
                          <a:ln>
                            <a:noFill/>
                          </a:ln>
                          <a:solidFill>
                            <a:schemeClr val="bg1"/>
                          </a:solidFill>
                          <a:effectLst/>
                          <a:latin typeface="Times New Roman" charset="0"/>
                          <a:ea typeface="ＭＳ Ｐゴシック" charset="0"/>
                        </a:rPr>
                        <a:t>Patients</a:t>
                      </a:r>
                      <a:r>
                        <a:rPr kumimoji="0" lang="de-CH" sz="1500" b="1" i="0" u="none" strike="noStrike" cap="none" normalizeH="0" baseline="0" dirty="0">
                          <a:ln>
                            <a:noFill/>
                          </a:ln>
                          <a:solidFill>
                            <a:schemeClr val="bg1"/>
                          </a:solidFill>
                          <a:effectLst/>
                          <a:latin typeface="Times New Roman" charset="0"/>
                          <a:ea typeface="ＭＳ Ｐゴシック" charset="0"/>
                        </a:rPr>
                        <a:t> à </a:t>
                      </a:r>
                      <a:r>
                        <a:rPr kumimoji="0" lang="de-CH" sz="1500" b="1" i="0" u="none" strike="noStrike" cap="none" normalizeH="0" baseline="0" dirty="0" err="1">
                          <a:ln>
                            <a:noFill/>
                          </a:ln>
                          <a:solidFill>
                            <a:schemeClr val="bg1"/>
                          </a:solidFill>
                          <a:effectLst/>
                          <a:latin typeface="Times New Roman" charset="0"/>
                          <a:ea typeface="ＭＳ Ｐゴシック" charset="0"/>
                        </a:rPr>
                        <a:t>risque</a:t>
                      </a:r>
                      <a:r>
                        <a:rPr kumimoji="0" lang="de-CH" sz="1500" b="1" i="0" u="none" strike="noStrike" cap="none" normalizeH="0" baseline="0" dirty="0">
                          <a:ln>
                            <a:noFill/>
                          </a:ln>
                          <a:solidFill>
                            <a:schemeClr val="bg1"/>
                          </a:solidFill>
                          <a:effectLst/>
                          <a:latin typeface="Times New Roman" charset="0"/>
                          <a:ea typeface="ＭＳ Ｐゴシック" charset="0"/>
                        </a:rPr>
                        <a:t> </a:t>
                      </a:r>
                    </a:p>
                    <a:p>
                      <a:pPr marL="0" marR="0" lvl="0" indent="0" algn="ctr" defTabSz="914400" rtl="0" eaLnBrk="0" fontAlgn="base" latinLnBrk="0" hangingPunct="0">
                        <a:lnSpc>
                          <a:spcPct val="100000"/>
                        </a:lnSpc>
                        <a:spcBef>
                          <a:spcPct val="20000"/>
                        </a:spcBef>
                        <a:spcAft>
                          <a:spcPct val="0"/>
                        </a:spcAft>
                        <a:buClr>
                          <a:schemeClr val="tx1"/>
                        </a:buClr>
                        <a:buSzTx/>
                        <a:buFontTx/>
                        <a:buNone/>
                        <a:tabLst/>
                      </a:pPr>
                      <a:r>
                        <a:rPr kumimoji="0" lang="de-CH" sz="1500" b="1" i="0" u="none" strike="noStrike" cap="none" normalizeH="0" baseline="0" dirty="0" err="1">
                          <a:ln>
                            <a:noFill/>
                          </a:ln>
                          <a:solidFill>
                            <a:schemeClr val="bg1"/>
                          </a:solidFill>
                          <a:effectLst/>
                          <a:latin typeface="Times New Roman" charset="0"/>
                          <a:ea typeface="ＭＳ Ｐゴシック" charset="0"/>
                        </a:rPr>
                        <a:t>élevé</a:t>
                      </a:r>
                      <a:endParaRPr kumimoji="0" lang="en-US" sz="1500" b="1" i="0" u="none" strike="noStrike" cap="none" normalizeH="0" baseline="0" dirty="0">
                        <a:ln>
                          <a:noFill/>
                        </a:ln>
                        <a:solidFill>
                          <a:schemeClr val="bg1"/>
                        </a:solidFill>
                        <a:effectLst/>
                        <a:latin typeface="Times New Roman" charset="0"/>
                        <a:ea typeface="ＭＳ Ｐゴシック" charset="0"/>
                      </a:endParaRPr>
                    </a:p>
                  </a:txBody>
                  <a:tcPr marL="0" marR="0" marT="0" marB="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sm" len="sm"/>
                      <a:tailEnd type="none" w="sm" len="sm"/>
                    </a:lnB>
                    <a:lnTlToBr>
                      <a:noFill/>
                    </a:lnTlToBr>
                    <a:lnBlToTr>
                      <a:noFill/>
                    </a:lnBlToTr>
                    <a:solidFill>
                      <a:srgbClr val="FF6600"/>
                    </a:solidFill>
                  </a:tcPr>
                </a:tc>
                <a:tc hMerge="1">
                  <a:txBody>
                    <a:bodyPr/>
                    <a:lstStyle/>
                    <a:p>
                      <a:endParaRPr lang="fr-FR"/>
                    </a:p>
                  </a:txBody>
                  <a:tcPr/>
                </a:tc>
                <a:tc gridSpan="2">
                  <a:txBody>
                    <a:bodyPr/>
                    <a:lstStyle/>
                    <a:p>
                      <a:pPr marL="0" marR="0" lvl="0" indent="0" algn="ctr" defTabSz="914400" rtl="0" eaLnBrk="0" fontAlgn="base" latinLnBrk="0" hangingPunct="0">
                        <a:lnSpc>
                          <a:spcPct val="100000"/>
                        </a:lnSpc>
                        <a:spcBef>
                          <a:spcPct val="20000"/>
                        </a:spcBef>
                        <a:spcAft>
                          <a:spcPct val="0"/>
                        </a:spcAft>
                        <a:buClr>
                          <a:schemeClr val="tx1"/>
                        </a:buClr>
                        <a:buSzTx/>
                        <a:buFontTx/>
                        <a:buNone/>
                        <a:tabLst/>
                      </a:pPr>
                      <a:r>
                        <a:rPr kumimoji="0" lang="de-CH" sz="1500" b="1" i="0" u="none" strike="noStrike" cap="none" normalizeH="0" baseline="0" dirty="0" err="1">
                          <a:ln>
                            <a:noFill/>
                          </a:ln>
                          <a:solidFill>
                            <a:schemeClr val="bg1"/>
                          </a:solidFill>
                          <a:effectLst/>
                          <a:latin typeface="Times New Roman" charset="0"/>
                          <a:ea typeface="ＭＳ Ｐゴシック" charset="0"/>
                        </a:rPr>
                        <a:t>Patients</a:t>
                      </a:r>
                      <a:r>
                        <a:rPr kumimoji="0" lang="de-CH" sz="1500" b="1" i="0" u="none" strike="noStrike" cap="none" normalizeH="0" baseline="0" dirty="0">
                          <a:ln>
                            <a:noFill/>
                          </a:ln>
                          <a:solidFill>
                            <a:schemeClr val="bg1"/>
                          </a:solidFill>
                          <a:effectLst/>
                          <a:latin typeface="Times New Roman" charset="0"/>
                          <a:ea typeface="ＭＳ Ｐゴシック" charset="0"/>
                        </a:rPr>
                        <a:t> à </a:t>
                      </a:r>
                      <a:r>
                        <a:rPr kumimoji="0" lang="de-CH" sz="1500" b="1" i="0" u="none" strike="noStrike" cap="none" normalizeH="0" baseline="0" dirty="0" err="1">
                          <a:ln>
                            <a:noFill/>
                          </a:ln>
                          <a:solidFill>
                            <a:schemeClr val="bg1"/>
                          </a:solidFill>
                          <a:effectLst/>
                          <a:latin typeface="Times New Roman" charset="0"/>
                          <a:ea typeface="ＭＳ Ｐゴシック" charset="0"/>
                        </a:rPr>
                        <a:t>risque</a:t>
                      </a:r>
                      <a:r>
                        <a:rPr kumimoji="0" lang="de-CH" sz="1500" b="1" i="0" u="none" strike="noStrike" cap="none" normalizeH="0" baseline="0" dirty="0">
                          <a:ln>
                            <a:noFill/>
                          </a:ln>
                          <a:solidFill>
                            <a:schemeClr val="bg1"/>
                          </a:solidFill>
                          <a:effectLst/>
                          <a:latin typeface="Times New Roman" charset="0"/>
                          <a:ea typeface="ＭＳ Ｐゴシック" charset="0"/>
                        </a:rPr>
                        <a:t> </a:t>
                      </a:r>
                    </a:p>
                    <a:p>
                      <a:pPr marL="0" marR="0" lvl="0" indent="0" algn="ctr" defTabSz="914400" rtl="0" eaLnBrk="0" fontAlgn="base" latinLnBrk="0" hangingPunct="0">
                        <a:lnSpc>
                          <a:spcPct val="100000"/>
                        </a:lnSpc>
                        <a:spcBef>
                          <a:spcPct val="20000"/>
                        </a:spcBef>
                        <a:spcAft>
                          <a:spcPct val="0"/>
                        </a:spcAft>
                        <a:buClr>
                          <a:schemeClr val="tx1"/>
                        </a:buClr>
                        <a:buSzTx/>
                        <a:buFontTx/>
                        <a:buNone/>
                        <a:tabLst/>
                      </a:pPr>
                      <a:r>
                        <a:rPr kumimoji="0" lang="de-CH" sz="1500" b="1" i="0" u="none" strike="noStrike" cap="none" normalizeH="0" baseline="0" dirty="0" err="1">
                          <a:ln>
                            <a:noFill/>
                          </a:ln>
                          <a:solidFill>
                            <a:schemeClr val="bg1"/>
                          </a:solidFill>
                          <a:effectLst/>
                          <a:latin typeface="Times New Roman" charset="0"/>
                          <a:ea typeface="ＭＳ Ｐゴシック" charset="0"/>
                        </a:rPr>
                        <a:t>Très</a:t>
                      </a:r>
                      <a:r>
                        <a:rPr kumimoji="0" lang="de-CH" sz="1500" b="1" i="0" u="none" strike="noStrike" cap="none" normalizeH="0" baseline="0" dirty="0">
                          <a:ln>
                            <a:noFill/>
                          </a:ln>
                          <a:solidFill>
                            <a:schemeClr val="bg1"/>
                          </a:solidFill>
                          <a:effectLst/>
                          <a:latin typeface="Times New Roman" charset="0"/>
                          <a:ea typeface="ＭＳ Ｐゴシック" charset="0"/>
                        </a:rPr>
                        <a:t> </a:t>
                      </a:r>
                      <a:r>
                        <a:rPr kumimoji="0" lang="de-CH" sz="1500" b="1" i="0" u="none" strike="noStrike" cap="none" normalizeH="0" baseline="0" dirty="0" err="1">
                          <a:ln>
                            <a:noFill/>
                          </a:ln>
                          <a:solidFill>
                            <a:schemeClr val="bg1"/>
                          </a:solidFill>
                          <a:effectLst/>
                          <a:latin typeface="Times New Roman" charset="0"/>
                          <a:ea typeface="ＭＳ Ｐゴシック" charset="0"/>
                        </a:rPr>
                        <a:t>élevé</a:t>
                      </a:r>
                      <a:endParaRPr kumimoji="0" lang="en-US" sz="1500" b="1" i="0" u="none" strike="noStrike" cap="none" normalizeH="0" baseline="0" dirty="0">
                        <a:ln>
                          <a:noFill/>
                        </a:ln>
                        <a:solidFill>
                          <a:schemeClr val="bg1"/>
                        </a:solidFill>
                        <a:effectLst/>
                        <a:latin typeface="Times New Roman" charset="0"/>
                        <a:ea typeface="ＭＳ Ｐゴシック" charset="0"/>
                      </a:endParaRPr>
                    </a:p>
                  </a:txBody>
                  <a:tcPr marL="0" marR="0" marT="0" marB="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sm" len="sm"/>
                      <a:tailEnd type="none" w="sm" len="sm"/>
                    </a:lnB>
                    <a:lnTlToBr>
                      <a:noFill/>
                    </a:lnTlToBr>
                    <a:lnBlToTr>
                      <a:noFill/>
                    </a:lnBlToTr>
                    <a:solidFill>
                      <a:srgbClr val="FF0000"/>
                    </a:solidFill>
                  </a:tcPr>
                </a:tc>
                <a:tc hMerge="1">
                  <a:txBody>
                    <a:bodyPr/>
                    <a:lstStyle/>
                    <a:p>
                      <a:endParaRPr lang="fr-FR"/>
                    </a:p>
                  </a:txBody>
                  <a:tcPr>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sm" len="sm"/>
                      <a:tailEnd type="none" w="sm" len="sm"/>
                    </a:lnB>
                    <a:lnTlToBr>
                      <a:noFill/>
                    </a:lnTlToBr>
                    <a:lnBlToTr>
                      <a:noFill/>
                    </a:lnBlToTr>
                    <a:solidFill>
                      <a:srgbClr val="F3978D"/>
                    </a:solidFill>
                  </a:tcPr>
                </a:tc>
                <a:extLst>
                  <a:ext uri="{0D108BD9-81ED-4DB2-BD59-A6C34878D82A}">
                    <a16:rowId xmlns:a16="http://schemas.microsoft.com/office/drawing/2014/main" val="10000"/>
                  </a:ext>
                </a:extLst>
              </a:tr>
              <a:tr h="322263">
                <a:tc>
                  <a:txBody>
                    <a:bodyPr/>
                    <a:lstStyle/>
                    <a:p>
                      <a:pPr marL="0" marR="0" lvl="0" indent="0" algn="l" defTabSz="914400" rtl="0" eaLnBrk="0" fontAlgn="base" latinLnBrk="0" hangingPunct="0">
                        <a:lnSpc>
                          <a:spcPct val="100000"/>
                        </a:lnSpc>
                        <a:spcBef>
                          <a:spcPct val="20000"/>
                        </a:spcBef>
                        <a:spcAft>
                          <a:spcPct val="0"/>
                        </a:spcAft>
                        <a:buClr>
                          <a:schemeClr val="tx1"/>
                        </a:buClr>
                        <a:buSzTx/>
                        <a:buFontTx/>
                        <a:buNone/>
                        <a:tabLst/>
                      </a:pPr>
                      <a:endParaRPr kumimoji="0" lang="fr-FR" sz="1500" b="1" i="0" u="none" strike="noStrike" cap="none" normalizeH="0" baseline="0">
                        <a:ln>
                          <a:noFill/>
                        </a:ln>
                        <a:solidFill>
                          <a:schemeClr val="bg1"/>
                        </a:solidFill>
                        <a:effectLst/>
                        <a:latin typeface="Times New Roman" charset="0"/>
                        <a:ea typeface="ＭＳ Ｐゴシック"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1"/>
                        </a:buClr>
                        <a:buSzTx/>
                        <a:buFontTx/>
                        <a:buNone/>
                        <a:tabLst/>
                      </a:pPr>
                      <a:r>
                        <a:rPr kumimoji="0" lang="de-CH" sz="1500" b="1" i="0" u="none" strike="noStrike" cap="none" normalizeH="0" baseline="0" dirty="0">
                          <a:ln>
                            <a:noFill/>
                          </a:ln>
                          <a:solidFill>
                            <a:schemeClr val="bg1"/>
                          </a:solidFill>
                          <a:effectLst/>
                          <a:latin typeface="Times New Roman" charset="0"/>
                          <a:ea typeface="ＭＳ Ｐゴシック" charset="0"/>
                        </a:rPr>
                        <a:t>VI</a:t>
                      </a:r>
                      <a:endParaRPr kumimoji="0" lang="en-US" sz="1500" b="1" i="0" u="none" strike="noStrike" cap="none" normalizeH="0" baseline="0" dirty="0">
                        <a:ln>
                          <a:noFill/>
                        </a:ln>
                        <a:solidFill>
                          <a:schemeClr val="bg1"/>
                        </a:solidFill>
                        <a:effectLst/>
                        <a:latin typeface="Times New Roman" charset="0"/>
                        <a:ea typeface="ＭＳ Ｐゴシック" charset="0"/>
                      </a:endParaRPr>
                    </a:p>
                  </a:txBody>
                  <a:tcPr marL="0" marR="0" marT="0" marB="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99CC00"/>
                    </a:solidFill>
                  </a:tcPr>
                </a:tc>
                <a:tc>
                  <a:txBody>
                    <a:bodyPr/>
                    <a:lstStyle/>
                    <a:p>
                      <a:pPr marL="0" marR="0" lvl="0" indent="0" algn="ctr" defTabSz="914400" rtl="0" eaLnBrk="0" fontAlgn="base" latinLnBrk="0" hangingPunct="0">
                        <a:lnSpc>
                          <a:spcPct val="100000"/>
                        </a:lnSpc>
                        <a:spcBef>
                          <a:spcPct val="20000"/>
                        </a:spcBef>
                        <a:spcAft>
                          <a:spcPct val="0"/>
                        </a:spcAft>
                        <a:buClr>
                          <a:schemeClr val="tx1"/>
                        </a:buClr>
                        <a:buSzTx/>
                        <a:buFontTx/>
                        <a:buNone/>
                        <a:tabLst/>
                      </a:pPr>
                      <a:r>
                        <a:rPr kumimoji="0" lang="de-CH" sz="1500" b="1" i="0" u="none" strike="noStrike" cap="none" normalizeH="0" baseline="0" dirty="0">
                          <a:ln>
                            <a:noFill/>
                          </a:ln>
                          <a:solidFill>
                            <a:schemeClr val="bg1"/>
                          </a:solidFill>
                          <a:effectLst/>
                          <a:latin typeface="Times New Roman" charset="0"/>
                          <a:ea typeface="ＭＳ Ｐゴシック" charset="0"/>
                        </a:rPr>
                        <a:t>VC</a:t>
                      </a:r>
                      <a:endParaRPr kumimoji="0" lang="en-US" sz="1500" b="1" i="0" u="none" strike="noStrike" cap="none" normalizeH="0" baseline="0" dirty="0">
                        <a:ln>
                          <a:noFill/>
                        </a:ln>
                        <a:solidFill>
                          <a:schemeClr val="bg1"/>
                        </a:solidFill>
                        <a:effectLst/>
                        <a:latin typeface="Times New Roman" charset="0"/>
                        <a:ea typeface="ＭＳ Ｐゴシック" charset="0"/>
                      </a:endParaRPr>
                    </a:p>
                  </a:txBody>
                  <a:tcPr marL="0" marR="0" marT="0" marB="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99CC00"/>
                    </a:solidFill>
                  </a:tcPr>
                </a:tc>
                <a:tc>
                  <a:txBody>
                    <a:bodyPr/>
                    <a:lstStyle/>
                    <a:p>
                      <a:pPr marL="0" marR="0" lvl="0" indent="0" algn="ctr" defTabSz="914400" rtl="0" eaLnBrk="0" fontAlgn="base" latinLnBrk="0" hangingPunct="0">
                        <a:lnSpc>
                          <a:spcPct val="100000"/>
                        </a:lnSpc>
                        <a:spcBef>
                          <a:spcPct val="20000"/>
                        </a:spcBef>
                        <a:spcAft>
                          <a:spcPct val="0"/>
                        </a:spcAft>
                        <a:buClr>
                          <a:schemeClr val="tx1"/>
                        </a:buClr>
                        <a:buSzTx/>
                        <a:buFontTx/>
                        <a:buNone/>
                        <a:tabLst/>
                      </a:pPr>
                      <a:r>
                        <a:rPr kumimoji="0" lang="de-CH" sz="1500" b="1" i="0" u="none" strike="noStrike" cap="none" normalizeH="0" baseline="0" dirty="0">
                          <a:ln>
                            <a:noFill/>
                          </a:ln>
                          <a:solidFill>
                            <a:schemeClr val="bg1"/>
                          </a:solidFill>
                          <a:effectLst/>
                          <a:latin typeface="Times New Roman" charset="0"/>
                          <a:ea typeface="ＭＳ Ｐゴシック" charset="0"/>
                        </a:rPr>
                        <a:t>VI</a:t>
                      </a:r>
                      <a:endParaRPr kumimoji="0" lang="en-US" sz="1500" b="1" i="0" u="none" strike="noStrike" cap="none" normalizeH="0" baseline="0" dirty="0">
                        <a:ln>
                          <a:noFill/>
                        </a:ln>
                        <a:solidFill>
                          <a:schemeClr val="bg1"/>
                        </a:solidFill>
                        <a:effectLst/>
                        <a:latin typeface="Times New Roman" charset="0"/>
                        <a:ea typeface="ＭＳ Ｐゴシック" charset="0"/>
                      </a:endParaRPr>
                    </a:p>
                  </a:txBody>
                  <a:tcPr marL="0" marR="0" marT="0" marB="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20000"/>
                        </a:spcBef>
                        <a:spcAft>
                          <a:spcPct val="0"/>
                        </a:spcAft>
                        <a:buClr>
                          <a:schemeClr val="tx1"/>
                        </a:buClr>
                        <a:buSzTx/>
                        <a:buFontTx/>
                        <a:buNone/>
                        <a:tabLst/>
                      </a:pPr>
                      <a:r>
                        <a:rPr kumimoji="0" lang="de-CH" sz="1500" b="1" i="0" u="none" strike="noStrike" cap="none" normalizeH="0" baseline="0" dirty="0">
                          <a:ln>
                            <a:noFill/>
                          </a:ln>
                          <a:solidFill>
                            <a:schemeClr val="bg1"/>
                          </a:solidFill>
                          <a:effectLst/>
                          <a:latin typeface="Times New Roman" charset="0"/>
                          <a:ea typeface="ＭＳ Ｐゴシック" charset="0"/>
                        </a:rPr>
                        <a:t>VC</a:t>
                      </a:r>
                      <a:endParaRPr kumimoji="0" lang="en-US" sz="1500" b="1" i="0" u="none" strike="noStrike" cap="none" normalizeH="0" baseline="0" dirty="0">
                        <a:ln>
                          <a:noFill/>
                        </a:ln>
                        <a:solidFill>
                          <a:schemeClr val="bg1"/>
                        </a:solidFill>
                        <a:effectLst/>
                        <a:latin typeface="Times New Roman" charset="0"/>
                        <a:ea typeface="ＭＳ Ｐゴシック" charset="0"/>
                      </a:endParaRPr>
                    </a:p>
                  </a:txBody>
                  <a:tcPr marL="0" marR="0" marT="0" marB="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20000"/>
                        </a:spcBef>
                        <a:spcAft>
                          <a:spcPct val="0"/>
                        </a:spcAft>
                        <a:buClr>
                          <a:schemeClr val="tx1"/>
                        </a:buClr>
                        <a:buSzTx/>
                        <a:buFontTx/>
                        <a:buNone/>
                        <a:tabLst/>
                      </a:pPr>
                      <a:r>
                        <a:rPr kumimoji="0" lang="de-CH" sz="1500" b="1" i="0" u="none" strike="noStrike" cap="none" normalizeH="0" baseline="0" dirty="0">
                          <a:ln>
                            <a:noFill/>
                          </a:ln>
                          <a:solidFill>
                            <a:schemeClr val="bg1"/>
                          </a:solidFill>
                          <a:effectLst/>
                          <a:latin typeface="Times New Roman" charset="0"/>
                          <a:ea typeface="ＭＳ Ｐゴシック" charset="0"/>
                        </a:rPr>
                        <a:t>VI</a:t>
                      </a:r>
                      <a:endParaRPr kumimoji="0" lang="en-US" sz="1500" b="1" i="0" u="none" strike="noStrike" cap="none" normalizeH="0" baseline="0" dirty="0">
                        <a:ln>
                          <a:noFill/>
                        </a:ln>
                        <a:solidFill>
                          <a:schemeClr val="bg1"/>
                        </a:solidFill>
                        <a:effectLst/>
                        <a:latin typeface="Times New Roman" charset="0"/>
                        <a:ea typeface="ＭＳ Ｐゴシック" charset="0"/>
                      </a:endParaRPr>
                    </a:p>
                  </a:txBody>
                  <a:tcPr marL="0" marR="0" marT="0" marB="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FF6600"/>
                    </a:solidFill>
                  </a:tcPr>
                </a:tc>
                <a:tc>
                  <a:txBody>
                    <a:bodyPr/>
                    <a:lstStyle/>
                    <a:p>
                      <a:pPr marL="0" marR="0" lvl="0" indent="0" algn="ctr" defTabSz="914400" rtl="0" eaLnBrk="0" fontAlgn="base" latinLnBrk="0" hangingPunct="0">
                        <a:lnSpc>
                          <a:spcPct val="100000"/>
                        </a:lnSpc>
                        <a:spcBef>
                          <a:spcPct val="20000"/>
                        </a:spcBef>
                        <a:spcAft>
                          <a:spcPct val="0"/>
                        </a:spcAft>
                        <a:buClr>
                          <a:schemeClr val="tx1"/>
                        </a:buClr>
                        <a:buSzTx/>
                        <a:buFontTx/>
                        <a:buNone/>
                        <a:tabLst/>
                      </a:pPr>
                      <a:r>
                        <a:rPr kumimoji="0" lang="de-CH" sz="1500" b="1" i="0" u="none" strike="noStrike" cap="none" normalizeH="0" baseline="0" dirty="0">
                          <a:ln>
                            <a:noFill/>
                          </a:ln>
                          <a:solidFill>
                            <a:schemeClr val="bg1"/>
                          </a:solidFill>
                          <a:effectLst/>
                          <a:latin typeface="Times New Roman" charset="0"/>
                          <a:ea typeface="ＭＳ Ｐゴシック" charset="0"/>
                        </a:rPr>
                        <a:t>VC</a:t>
                      </a:r>
                      <a:endParaRPr kumimoji="0" lang="en-US" sz="1500" b="1" i="0" u="none" strike="noStrike" cap="none" normalizeH="0" baseline="0" dirty="0">
                        <a:ln>
                          <a:noFill/>
                        </a:ln>
                        <a:solidFill>
                          <a:schemeClr val="bg1"/>
                        </a:solidFill>
                        <a:effectLst/>
                        <a:latin typeface="Times New Roman" charset="0"/>
                        <a:ea typeface="ＭＳ Ｐゴシック" charset="0"/>
                      </a:endParaRPr>
                    </a:p>
                  </a:txBody>
                  <a:tcPr marL="0" marR="0" marT="0" marB="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FF6600"/>
                    </a:solidFill>
                  </a:tcPr>
                </a:tc>
                <a:tc>
                  <a:txBody>
                    <a:bodyPr/>
                    <a:lstStyle/>
                    <a:p>
                      <a:pPr marL="0" marR="0" lvl="0" indent="0" algn="ctr" defTabSz="914400" rtl="0" eaLnBrk="0" fontAlgn="base" latinLnBrk="0" hangingPunct="0">
                        <a:lnSpc>
                          <a:spcPct val="100000"/>
                        </a:lnSpc>
                        <a:spcBef>
                          <a:spcPct val="20000"/>
                        </a:spcBef>
                        <a:spcAft>
                          <a:spcPct val="0"/>
                        </a:spcAft>
                        <a:buClr>
                          <a:schemeClr val="tx1"/>
                        </a:buClr>
                        <a:buSzTx/>
                        <a:buFontTx/>
                        <a:buNone/>
                        <a:tabLst/>
                      </a:pPr>
                      <a:r>
                        <a:rPr kumimoji="0" lang="de-CH" sz="1500" b="1" i="0" u="none" strike="noStrike" cap="none" normalizeH="0" baseline="0" dirty="0">
                          <a:ln>
                            <a:noFill/>
                          </a:ln>
                          <a:solidFill>
                            <a:schemeClr val="bg1"/>
                          </a:solidFill>
                          <a:effectLst/>
                          <a:latin typeface="Times New Roman" charset="0"/>
                          <a:ea typeface="ＭＳ Ｐゴシック" charset="0"/>
                        </a:rPr>
                        <a:t>VI</a:t>
                      </a:r>
                      <a:endParaRPr kumimoji="0" lang="en-US" sz="1500" b="1" i="0" u="none" strike="noStrike" cap="none" normalizeH="0" baseline="0" dirty="0">
                        <a:ln>
                          <a:noFill/>
                        </a:ln>
                        <a:solidFill>
                          <a:schemeClr val="bg1"/>
                        </a:solidFill>
                        <a:effectLst/>
                        <a:latin typeface="Times New Roman" charset="0"/>
                        <a:ea typeface="ＭＳ Ｐゴシック" charset="0"/>
                      </a:endParaRPr>
                    </a:p>
                  </a:txBody>
                  <a:tcPr marL="0" marR="0" marT="0" marB="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FF0000"/>
                    </a:solidFill>
                  </a:tcPr>
                </a:tc>
                <a:tc>
                  <a:txBody>
                    <a:bodyPr/>
                    <a:lstStyle/>
                    <a:p>
                      <a:pPr marL="0" marR="0" lvl="0" indent="0" algn="ctr" defTabSz="914400" rtl="0" eaLnBrk="0" fontAlgn="base" latinLnBrk="0" hangingPunct="0">
                        <a:lnSpc>
                          <a:spcPct val="100000"/>
                        </a:lnSpc>
                        <a:spcBef>
                          <a:spcPct val="20000"/>
                        </a:spcBef>
                        <a:spcAft>
                          <a:spcPct val="0"/>
                        </a:spcAft>
                        <a:buClr>
                          <a:schemeClr val="tx1"/>
                        </a:buClr>
                        <a:buSzTx/>
                        <a:buFontTx/>
                        <a:buNone/>
                        <a:tabLst/>
                      </a:pPr>
                      <a:r>
                        <a:rPr kumimoji="0" lang="de-CH" sz="1500" b="1" i="0" u="none" strike="noStrike" cap="none" normalizeH="0" baseline="0" dirty="0">
                          <a:ln>
                            <a:noFill/>
                          </a:ln>
                          <a:solidFill>
                            <a:schemeClr val="bg1"/>
                          </a:solidFill>
                          <a:effectLst/>
                          <a:latin typeface="Times New Roman" charset="0"/>
                          <a:ea typeface="ＭＳ Ｐゴシック" charset="0"/>
                        </a:rPr>
                        <a:t>VC</a:t>
                      </a:r>
                      <a:endParaRPr kumimoji="0" lang="en-US" sz="1500" b="1" i="0" u="none" strike="noStrike" cap="none" normalizeH="0" baseline="0" dirty="0">
                        <a:ln>
                          <a:noFill/>
                        </a:ln>
                        <a:solidFill>
                          <a:schemeClr val="bg1"/>
                        </a:solidFill>
                        <a:effectLst/>
                        <a:latin typeface="Times New Roman" charset="0"/>
                        <a:ea typeface="ＭＳ Ｐゴシック" charset="0"/>
                      </a:endParaRPr>
                    </a:p>
                  </a:txBody>
                  <a:tcPr marL="0" marR="0" marT="0" marB="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FF0000"/>
                    </a:solidFill>
                  </a:tcPr>
                </a:tc>
                <a:extLst>
                  <a:ext uri="{0D108BD9-81ED-4DB2-BD59-A6C34878D82A}">
                    <a16:rowId xmlns:a16="http://schemas.microsoft.com/office/drawing/2014/main" val="10001"/>
                  </a:ext>
                </a:extLst>
              </a:tr>
              <a:tr h="412750">
                <a:tc>
                  <a:txBody>
                    <a:bodyPr/>
                    <a:lstStyle/>
                    <a:p>
                      <a:pPr marL="0"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de-CH" sz="1500" b="1" i="0" u="none" strike="noStrike" cap="none" normalizeH="0" baseline="0" dirty="0">
                          <a:ln>
                            <a:noFill/>
                          </a:ln>
                          <a:solidFill>
                            <a:schemeClr val="bg1"/>
                          </a:solidFill>
                          <a:effectLst/>
                          <a:latin typeface="Times New Roman" charset="0"/>
                          <a:ea typeface="ＭＳ Ｐゴシック" charset="0"/>
                        </a:rPr>
                        <a:t>LDL-</a:t>
                      </a:r>
                      <a:r>
                        <a:rPr kumimoji="0" lang="de-CH" sz="1500" b="1" i="0" u="none" strike="noStrike" cap="none" normalizeH="0" baseline="0" dirty="0" err="1">
                          <a:ln>
                            <a:noFill/>
                          </a:ln>
                          <a:solidFill>
                            <a:schemeClr val="bg1"/>
                          </a:solidFill>
                          <a:effectLst/>
                          <a:latin typeface="Times New Roman" charset="0"/>
                          <a:ea typeface="ＭＳ Ｐゴシック" charset="0"/>
                        </a:rPr>
                        <a:t>cholestérol</a:t>
                      </a:r>
                      <a:r>
                        <a:rPr kumimoji="0" lang="de-CH" sz="1500" b="1" i="0" u="none" strike="noStrike" cap="none" normalizeH="0" baseline="0" dirty="0">
                          <a:ln>
                            <a:noFill/>
                          </a:ln>
                          <a:solidFill>
                            <a:schemeClr val="bg1"/>
                          </a:solidFill>
                          <a:effectLst/>
                          <a:latin typeface="Times New Roman" charset="0"/>
                          <a:ea typeface="ＭＳ Ｐゴシック" charset="0"/>
                        </a:rPr>
                        <a:t> (mmol/l)</a:t>
                      </a:r>
                      <a:endParaRPr kumimoji="0" lang="en-US" sz="1500" b="1" i="0" u="none" strike="noStrike" cap="none" normalizeH="0" baseline="0" dirty="0">
                        <a:ln>
                          <a:noFill/>
                        </a:ln>
                        <a:solidFill>
                          <a:schemeClr val="bg1"/>
                        </a:solidFill>
                        <a:effectLst/>
                        <a:latin typeface="Times New Roman" charset="0"/>
                        <a:ea typeface="ＭＳ Ｐゴシック"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chemeClr val="tx1"/>
                        </a:buClr>
                        <a:buSzTx/>
                        <a:buFontTx/>
                        <a:buNone/>
                        <a:tabLst/>
                      </a:pPr>
                      <a:r>
                        <a:rPr kumimoji="0" lang="de-CH" sz="1500" b="1" i="0" u="none" strike="noStrike" cap="none" normalizeH="0" baseline="0" dirty="0">
                          <a:ln>
                            <a:noFill/>
                          </a:ln>
                          <a:solidFill>
                            <a:schemeClr val="bg1"/>
                          </a:solidFill>
                          <a:effectLst/>
                          <a:latin typeface="Times New Roman" charset="0"/>
                          <a:ea typeface="ＭＳ Ｐゴシック" charset="0"/>
                          <a:cs typeface="Tahoma" charset="0"/>
                        </a:rPr>
                        <a:t>&gt; </a:t>
                      </a:r>
                      <a:r>
                        <a:rPr kumimoji="0" lang="de-CH" sz="1500" b="1" i="0" u="none" strike="noStrike" cap="none" normalizeH="0" baseline="0" dirty="0">
                          <a:ln>
                            <a:noFill/>
                          </a:ln>
                          <a:solidFill>
                            <a:schemeClr val="bg1"/>
                          </a:solidFill>
                          <a:effectLst/>
                          <a:latin typeface="Times New Roman" charset="0"/>
                          <a:ea typeface="ＭＳ Ｐゴシック" charset="0"/>
                        </a:rPr>
                        <a:t>4.9*</a:t>
                      </a:r>
                      <a:endParaRPr kumimoji="0" lang="en-US" sz="1500" b="1" i="0" u="none" strike="noStrike" cap="none" normalizeH="0" baseline="0" dirty="0">
                        <a:ln>
                          <a:noFill/>
                        </a:ln>
                        <a:solidFill>
                          <a:schemeClr val="bg1"/>
                        </a:solidFill>
                        <a:effectLst/>
                        <a:latin typeface="Times New Roman" charset="0"/>
                        <a:ea typeface="ＭＳ Ｐゴシック" charset="0"/>
                      </a:endParaRPr>
                    </a:p>
                  </a:txBody>
                  <a:tcPr marL="0" marR="0" marT="0" marB="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99CC00"/>
                    </a:solidFill>
                  </a:tcPr>
                </a:tc>
                <a:tc>
                  <a:txBody>
                    <a:bodyPr/>
                    <a:lstStyle/>
                    <a:p>
                      <a:pPr marL="0" marR="0" lvl="0" indent="0" algn="ctr" defTabSz="914400" rtl="0" eaLnBrk="0" fontAlgn="base" latinLnBrk="0" hangingPunct="0">
                        <a:lnSpc>
                          <a:spcPct val="100000"/>
                        </a:lnSpc>
                        <a:spcBef>
                          <a:spcPct val="0"/>
                        </a:spcBef>
                        <a:spcAft>
                          <a:spcPct val="0"/>
                        </a:spcAft>
                        <a:buClr>
                          <a:schemeClr val="tx1"/>
                        </a:buClr>
                        <a:buSzTx/>
                        <a:buFontTx/>
                        <a:buNone/>
                        <a:tabLst/>
                      </a:pPr>
                      <a:r>
                        <a:rPr kumimoji="0" lang="en-US" sz="1500" b="1" i="0" u="none" strike="noStrike" cap="none" normalizeH="0" baseline="0" dirty="0">
                          <a:ln>
                            <a:noFill/>
                          </a:ln>
                          <a:solidFill>
                            <a:schemeClr val="bg1"/>
                          </a:solidFill>
                          <a:effectLst/>
                          <a:latin typeface="Times New Roman" charset="0"/>
                          <a:ea typeface="ＭＳ Ｐゴシック" charset="0"/>
                        </a:rPr>
                        <a:t>&lt; 3.0</a:t>
                      </a:r>
                    </a:p>
                  </a:txBody>
                  <a:tcPr marL="0" marR="0" marT="0" marB="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99CC00"/>
                    </a:solidFill>
                  </a:tcPr>
                </a:tc>
                <a:tc>
                  <a:txBody>
                    <a:bodyPr/>
                    <a:lstStyle/>
                    <a:p>
                      <a:pPr marL="0" marR="0" lvl="0" indent="0" algn="ctr" defTabSz="914400" rtl="0" eaLnBrk="0" fontAlgn="base" latinLnBrk="0" hangingPunct="0">
                        <a:lnSpc>
                          <a:spcPct val="100000"/>
                        </a:lnSpc>
                        <a:spcBef>
                          <a:spcPct val="0"/>
                        </a:spcBef>
                        <a:spcAft>
                          <a:spcPct val="0"/>
                        </a:spcAft>
                        <a:buClr>
                          <a:schemeClr val="tx1"/>
                        </a:buClr>
                        <a:buSzTx/>
                        <a:buFontTx/>
                        <a:buNone/>
                        <a:tabLst/>
                      </a:pPr>
                      <a:r>
                        <a:rPr kumimoji="0" lang="de-CH" sz="1500" b="1" i="0" u="sng" strike="noStrike" cap="none" normalizeH="0" baseline="0" dirty="0">
                          <a:ln>
                            <a:noFill/>
                          </a:ln>
                          <a:solidFill>
                            <a:schemeClr val="bg1"/>
                          </a:solidFill>
                          <a:effectLst/>
                          <a:latin typeface="Times New Roman" charset="0"/>
                          <a:ea typeface="ＭＳ Ｐゴシック" charset="0"/>
                        </a:rPr>
                        <a:t>&gt;</a:t>
                      </a:r>
                      <a:r>
                        <a:rPr kumimoji="0" lang="de-CH" sz="1500" b="1" i="0" u="none" strike="noStrike" cap="none" normalizeH="0" baseline="0" dirty="0">
                          <a:ln>
                            <a:noFill/>
                          </a:ln>
                          <a:solidFill>
                            <a:schemeClr val="bg1"/>
                          </a:solidFill>
                          <a:effectLst/>
                          <a:latin typeface="Times New Roman" charset="0"/>
                          <a:ea typeface="ＭＳ Ｐゴシック" charset="0"/>
                        </a:rPr>
                        <a:t> 2.6*</a:t>
                      </a:r>
                      <a:endParaRPr kumimoji="0" lang="en-US" sz="1500" b="1" i="0" u="none" strike="noStrike" cap="none" normalizeH="0" baseline="0" dirty="0">
                        <a:ln>
                          <a:noFill/>
                        </a:ln>
                        <a:solidFill>
                          <a:schemeClr val="bg1"/>
                        </a:solidFill>
                        <a:effectLst/>
                        <a:latin typeface="Times New Roman" charset="0"/>
                        <a:ea typeface="ＭＳ Ｐゴシック" charset="0"/>
                      </a:endParaRPr>
                    </a:p>
                  </a:txBody>
                  <a:tcPr marL="0" marR="0" marT="0" marB="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0"/>
                        </a:spcBef>
                        <a:spcAft>
                          <a:spcPct val="0"/>
                        </a:spcAft>
                        <a:buClr>
                          <a:schemeClr val="tx1"/>
                        </a:buClr>
                        <a:buSzTx/>
                        <a:buFontTx/>
                        <a:buNone/>
                        <a:tabLst/>
                      </a:pPr>
                      <a:r>
                        <a:rPr kumimoji="0" lang="de-CH" sz="1500" b="1" i="0" u="none" strike="noStrike" cap="none" normalizeH="0" baseline="0" dirty="0">
                          <a:ln>
                            <a:noFill/>
                          </a:ln>
                          <a:solidFill>
                            <a:schemeClr val="bg1"/>
                          </a:solidFill>
                          <a:effectLst/>
                          <a:latin typeface="Times New Roman" charset="0"/>
                          <a:ea typeface="ＭＳ Ｐゴシック" charset="0"/>
                          <a:cs typeface="Tahoma" charset="0"/>
                        </a:rPr>
                        <a:t>&lt; 2.6</a:t>
                      </a:r>
                      <a:endParaRPr kumimoji="0" lang="en-US" sz="1500" b="1" i="0" u="none" strike="noStrike" cap="none" normalizeH="0" baseline="0" dirty="0">
                        <a:ln>
                          <a:noFill/>
                        </a:ln>
                        <a:solidFill>
                          <a:schemeClr val="bg1"/>
                        </a:solidFill>
                        <a:effectLst/>
                        <a:latin typeface="Times New Roman" charset="0"/>
                        <a:ea typeface="ＭＳ Ｐゴシック" charset="0"/>
                      </a:endParaRPr>
                    </a:p>
                  </a:txBody>
                  <a:tcPr marL="0" marR="0" marT="0" marB="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0"/>
                        </a:spcBef>
                        <a:spcAft>
                          <a:spcPct val="0"/>
                        </a:spcAft>
                        <a:buClr>
                          <a:schemeClr val="tx1"/>
                        </a:buClr>
                        <a:buSzTx/>
                        <a:buFontTx/>
                        <a:buNone/>
                        <a:tabLst/>
                      </a:pPr>
                      <a:r>
                        <a:rPr kumimoji="0" lang="de-CH" sz="1500" b="1" i="0" u="none" strike="noStrike" cap="none" normalizeH="0" baseline="0">
                          <a:ln>
                            <a:noFill/>
                          </a:ln>
                          <a:solidFill>
                            <a:schemeClr val="bg1"/>
                          </a:solidFill>
                          <a:effectLst/>
                          <a:latin typeface="Times New Roman" charset="0"/>
                          <a:ea typeface="ＭＳ Ｐゴシック" charset="0"/>
                          <a:cs typeface="Tahoma" charset="0"/>
                        </a:rPr>
                        <a:t>≥</a:t>
                      </a:r>
                      <a:r>
                        <a:rPr kumimoji="0" lang="de-CH" sz="1500" b="1" i="0" u="none" strike="noStrike" cap="none" normalizeH="0" baseline="0">
                          <a:ln>
                            <a:noFill/>
                          </a:ln>
                          <a:solidFill>
                            <a:schemeClr val="bg1"/>
                          </a:solidFill>
                          <a:effectLst/>
                          <a:latin typeface="Times New Roman" charset="0"/>
                          <a:ea typeface="ＭＳ Ｐゴシック" charset="0"/>
                          <a:sym typeface="Symbol" charset="0"/>
                        </a:rPr>
                        <a:t> 1.8 </a:t>
                      </a:r>
                      <a:r>
                        <a:rPr kumimoji="0" lang="de-CH" sz="1500" b="1" i="0" u="none" strike="noStrike" cap="none" normalizeH="0" baseline="0" dirty="0">
                          <a:ln>
                            <a:noFill/>
                          </a:ln>
                          <a:solidFill>
                            <a:schemeClr val="bg1"/>
                          </a:solidFill>
                          <a:effectLst/>
                          <a:latin typeface="Times New Roman" charset="0"/>
                          <a:ea typeface="ＭＳ Ｐゴシック" charset="0"/>
                          <a:sym typeface="Symbol" charset="0"/>
                        </a:rPr>
                        <a:t>(2.6)**</a:t>
                      </a:r>
                      <a:endParaRPr kumimoji="0" lang="en-US" sz="1500" b="1" i="0" u="none" strike="noStrike" cap="none" normalizeH="0" baseline="0" dirty="0">
                        <a:ln>
                          <a:noFill/>
                        </a:ln>
                        <a:solidFill>
                          <a:schemeClr val="bg1"/>
                        </a:solidFill>
                        <a:effectLst/>
                        <a:latin typeface="Times New Roman" charset="0"/>
                        <a:ea typeface="ＭＳ Ｐゴシック" charset="0"/>
                        <a:sym typeface="Symbol" charset="0"/>
                      </a:endParaRPr>
                    </a:p>
                  </a:txBody>
                  <a:tcPr marL="0" marR="0" marT="0" marB="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FF6600"/>
                    </a:solidFill>
                  </a:tcPr>
                </a:tc>
                <a:tc>
                  <a:txBody>
                    <a:bodyPr/>
                    <a:lstStyle/>
                    <a:p>
                      <a:pPr marL="0" marR="0" lvl="0" indent="0" algn="ctr" defTabSz="914400" rtl="0" eaLnBrk="0" fontAlgn="base" latinLnBrk="0" hangingPunct="0">
                        <a:lnSpc>
                          <a:spcPct val="100000"/>
                        </a:lnSpc>
                        <a:spcBef>
                          <a:spcPct val="0"/>
                        </a:spcBef>
                        <a:spcAft>
                          <a:spcPct val="0"/>
                        </a:spcAft>
                        <a:buClr>
                          <a:schemeClr val="tx1"/>
                        </a:buClr>
                        <a:buSzTx/>
                        <a:buFontTx/>
                        <a:buNone/>
                        <a:tabLst/>
                      </a:pPr>
                      <a:r>
                        <a:rPr kumimoji="0" lang="en-US" sz="1500" b="1" i="0" u="none" strike="noStrike" cap="none" normalizeH="0" baseline="0" dirty="0">
                          <a:ln>
                            <a:noFill/>
                          </a:ln>
                          <a:solidFill>
                            <a:schemeClr val="bg1"/>
                          </a:solidFill>
                          <a:effectLst/>
                          <a:latin typeface="Times New Roman" charset="0"/>
                          <a:ea typeface="ＭＳ Ｐゴシック" charset="0"/>
                          <a:sym typeface="Symbol" charset="0"/>
                        </a:rPr>
                        <a:t>&lt; 1.8***</a:t>
                      </a:r>
                    </a:p>
                  </a:txBody>
                  <a:tcPr marL="0" marR="0" marT="0" marB="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FF6600"/>
                    </a:solidFill>
                  </a:tcPr>
                </a:tc>
                <a:tc>
                  <a:txBody>
                    <a:bodyPr/>
                    <a:lstStyle/>
                    <a:p>
                      <a:pPr marL="0" marR="0" lvl="0" indent="0" algn="ctr" defTabSz="914400" rtl="0" eaLnBrk="0" fontAlgn="base" latinLnBrk="0" hangingPunct="0">
                        <a:lnSpc>
                          <a:spcPct val="100000"/>
                        </a:lnSpc>
                        <a:spcBef>
                          <a:spcPct val="0"/>
                        </a:spcBef>
                        <a:spcAft>
                          <a:spcPct val="0"/>
                        </a:spcAft>
                        <a:buClr>
                          <a:schemeClr val="tx1"/>
                        </a:buClr>
                        <a:buSzTx/>
                        <a:buFontTx/>
                        <a:buNone/>
                        <a:tabLst/>
                        <a:defRPr/>
                      </a:pPr>
                      <a:endParaRPr dirty="0"/>
                    </a:p>
                    <a:p>
                      <a:pPr marL="0" marR="0" lvl="0" indent="0" algn="ctr" defTabSz="914400" rtl="0" eaLnBrk="0" fontAlgn="base" latinLnBrk="0" hangingPunct="0">
                        <a:lnSpc>
                          <a:spcPct val="100000"/>
                        </a:lnSpc>
                        <a:spcBef>
                          <a:spcPct val="0"/>
                        </a:spcBef>
                        <a:spcAft>
                          <a:spcPct val="0"/>
                        </a:spcAft>
                        <a:buClr>
                          <a:schemeClr val="tx1"/>
                        </a:buClr>
                        <a:buSzTx/>
                        <a:buFontTx/>
                        <a:buNone/>
                        <a:tabLst/>
                        <a:defRPr/>
                      </a:pPr>
                      <a:r>
                        <a:rPr kumimoji="0" lang="de-CH" sz="1500" b="1" i="0" u="none" strike="noStrike" cap="none" normalizeH="0" baseline="0" dirty="0">
                          <a:ln>
                            <a:noFill/>
                          </a:ln>
                          <a:solidFill>
                            <a:schemeClr val="bg1"/>
                          </a:solidFill>
                          <a:effectLst/>
                          <a:latin typeface="Times New Roman" charset="0"/>
                          <a:ea typeface="ＭＳ Ｐゴシック" charset="0"/>
                          <a:cs typeface="Tahoma" charset="0"/>
                        </a:rPr>
                        <a:t>≥</a:t>
                      </a:r>
                      <a:r>
                        <a:rPr kumimoji="0" lang="de-CH" sz="1500" b="1" i="0" u="none" strike="noStrike" cap="none" normalizeH="0" baseline="0" dirty="0">
                          <a:ln>
                            <a:noFill/>
                          </a:ln>
                          <a:solidFill>
                            <a:schemeClr val="bg1"/>
                          </a:solidFill>
                          <a:effectLst/>
                          <a:latin typeface="Times New Roman" charset="0"/>
                          <a:ea typeface="ＭＳ Ｐゴシック" charset="0"/>
                          <a:sym typeface="Symbol" charset="0"/>
                        </a:rPr>
                        <a:t> </a:t>
                      </a:r>
                      <a:r>
                        <a:rPr kumimoji="0" lang="fr-CH" sz="1500" b="1" i="0" u="none" strike="noStrike" cap="none" normalizeH="0" baseline="0" dirty="0">
                          <a:ln>
                            <a:noFill/>
                          </a:ln>
                          <a:solidFill>
                            <a:schemeClr val="bg1"/>
                          </a:solidFill>
                          <a:effectLst/>
                          <a:latin typeface="Times New Roman" charset="0"/>
                          <a:ea typeface="ＭＳ Ｐゴシック" charset="0"/>
                          <a:sym typeface="Symbol" charset="0"/>
                        </a:rPr>
                        <a:t>1.4</a:t>
                      </a:r>
                      <a:endParaRPr kumimoji="0" lang="en-US" sz="1500" b="1" i="0" u="none" strike="noStrike" cap="none" normalizeH="0" baseline="0" dirty="0">
                        <a:ln>
                          <a:noFill/>
                        </a:ln>
                        <a:solidFill>
                          <a:schemeClr val="bg1"/>
                        </a:solidFill>
                        <a:effectLst/>
                        <a:latin typeface="Times New Roman" charset="0"/>
                        <a:ea typeface="ＭＳ Ｐゴシック" charset="0"/>
                        <a:sym typeface="Symbol" charset="0"/>
                      </a:endParaRPr>
                    </a:p>
                    <a:p>
                      <a:pPr marL="0" marR="0" lvl="0" indent="0" algn="ctr" defTabSz="914400" rtl="0" eaLnBrk="0" fontAlgn="base" latinLnBrk="0" hangingPunct="0">
                        <a:lnSpc>
                          <a:spcPct val="100000"/>
                        </a:lnSpc>
                        <a:spcBef>
                          <a:spcPct val="0"/>
                        </a:spcBef>
                        <a:spcAft>
                          <a:spcPct val="0"/>
                        </a:spcAft>
                        <a:buClr>
                          <a:schemeClr val="tx1"/>
                        </a:buClr>
                        <a:buSzTx/>
                        <a:buFontTx/>
                        <a:buNone/>
                        <a:tabLst/>
                      </a:pPr>
                      <a:endParaRPr kumimoji="0" lang="en-US" sz="1500" b="1" i="0" u="none" strike="noStrike" cap="none" normalizeH="0" baseline="0" dirty="0">
                        <a:ln>
                          <a:noFill/>
                        </a:ln>
                        <a:solidFill>
                          <a:schemeClr val="bg1"/>
                        </a:solidFill>
                        <a:effectLst/>
                        <a:latin typeface="Times New Roman" charset="0"/>
                        <a:ea typeface="ＭＳ Ｐゴシック" charset="0"/>
                        <a:sym typeface="Symbol" charset="0"/>
                      </a:endParaRPr>
                    </a:p>
                  </a:txBody>
                  <a:tcPr marL="0" marR="0" marT="0" marB="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FF0000"/>
                    </a:solidFill>
                  </a:tcPr>
                </a:tc>
                <a:tc>
                  <a:txBody>
                    <a:bodyPr/>
                    <a:lstStyle/>
                    <a:p>
                      <a:pPr marL="0" marR="0" lvl="0" indent="0" algn="ctr" defTabSz="914400" rtl="0" eaLnBrk="0" fontAlgn="base" latinLnBrk="0" hangingPunct="0">
                        <a:lnSpc>
                          <a:spcPct val="100000"/>
                        </a:lnSpc>
                        <a:spcBef>
                          <a:spcPct val="0"/>
                        </a:spcBef>
                        <a:spcAft>
                          <a:spcPct val="0"/>
                        </a:spcAft>
                        <a:buClr>
                          <a:schemeClr val="tx1"/>
                        </a:buClr>
                        <a:buSzTx/>
                        <a:buFontTx/>
                        <a:buNone/>
                        <a:tabLst/>
                      </a:pPr>
                      <a:r>
                        <a:rPr kumimoji="0" lang="de-CH" sz="1500" b="1" i="0" u="none" strike="noStrike" cap="none" normalizeH="0" baseline="0" dirty="0">
                          <a:ln>
                            <a:noFill/>
                          </a:ln>
                          <a:solidFill>
                            <a:schemeClr val="bg1"/>
                          </a:solidFill>
                          <a:effectLst/>
                          <a:latin typeface="Times New Roman" charset="0"/>
                          <a:ea typeface="ＭＳ Ｐゴシック" charset="0"/>
                          <a:cs typeface="Tahoma" charset="0"/>
                        </a:rPr>
                        <a:t>&lt; 1.4****</a:t>
                      </a:r>
                    </a:p>
                  </a:txBody>
                  <a:tcPr marL="0" marR="0" marT="0" marB="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FF0000"/>
                    </a:solidFill>
                  </a:tcPr>
                </a:tc>
                <a:extLst>
                  <a:ext uri="{0D108BD9-81ED-4DB2-BD59-A6C34878D82A}">
                    <a16:rowId xmlns:a16="http://schemas.microsoft.com/office/drawing/2014/main" val="10002"/>
                  </a:ext>
                </a:extLst>
              </a:tr>
            </a:tbl>
          </a:graphicData>
        </a:graphic>
      </p:graphicFrame>
      <p:sp>
        <p:nvSpPr>
          <p:cNvPr id="516278" name="Text Box 182"/>
          <p:cNvSpPr txBox="1">
            <a:spLocks noChangeArrowheads="1"/>
          </p:cNvSpPr>
          <p:nvPr/>
        </p:nvSpPr>
        <p:spPr bwMode="auto">
          <a:xfrm>
            <a:off x="419982" y="5596547"/>
            <a:ext cx="4186012"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de-CH" sz="1400" b="1" dirty="0">
                <a:solidFill>
                  <a:schemeClr val="bg1"/>
                </a:solidFill>
              </a:rPr>
              <a:t>VI = </a:t>
            </a:r>
            <a:r>
              <a:rPr lang="de-CH" sz="1400" b="1" dirty="0" err="1">
                <a:solidFill>
                  <a:schemeClr val="bg1"/>
                </a:solidFill>
              </a:rPr>
              <a:t>Valeurs</a:t>
            </a:r>
            <a:r>
              <a:rPr lang="de-CH" sz="1400" b="1" dirty="0">
                <a:solidFill>
                  <a:schemeClr val="bg1"/>
                </a:solidFill>
              </a:rPr>
              <a:t> </a:t>
            </a:r>
            <a:r>
              <a:rPr lang="de-CH" sz="1400" b="1" dirty="0" err="1">
                <a:solidFill>
                  <a:schemeClr val="bg1"/>
                </a:solidFill>
              </a:rPr>
              <a:t>d‘intervention</a:t>
            </a:r>
            <a:r>
              <a:rPr lang="de-CH" sz="1400" b="1" dirty="0">
                <a:solidFill>
                  <a:schemeClr val="bg1"/>
                </a:solidFill>
              </a:rPr>
              <a:t>, VC = </a:t>
            </a:r>
            <a:r>
              <a:rPr lang="de-CH" sz="1400" b="1" dirty="0" err="1">
                <a:solidFill>
                  <a:schemeClr val="bg1"/>
                </a:solidFill>
              </a:rPr>
              <a:t>Valeurs</a:t>
            </a:r>
            <a:r>
              <a:rPr lang="de-CH" sz="1400" b="1" dirty="0">
                <a:solidFill>
                  <a:schemeClr val="bg1"/>
                </a:solidFill>
              </a:rPr>
              <a:t> </a:t>
            </a:r>
            <a:r>
              <a:rPr lang="de-CH" sz="1400" b="1" dirty="0" err="1">
                <a:solidFill>
                  <a:schemeClr val="bg1"/>
                </a:solidFill>
              </a:rPr>
              <a:t>cibles</a:t>
            </a:r>
            <a:endParaRPr lang="en-US" sz="1400" b="1" dirty="0">
              <a:solidFill>
                <a:schemeClr val="bg1"/>
              </a:solidFill>
            </a:endParaRPr>
          </a:p>
        </p:txBody>
      </p:sp>
      <p:sp>
        <p:nvSpPr>
          <p:cNvPr id="516280" name="Rectangle 184"/>
          <p:cNvSpPr>
            <a:spLocks noChangeArrowheads="1"/>
          </p:cNvSpPr>
          <p:nvPr/>
        </p:nvSpPr>
        <p:spPr bwMode="auto">
          <a:xfrm>
            <a:off x="755576" y="450850"/>
            <a:ext cx="7560840" cy="10772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r>
              <a:rPr lang="fr-FR" sz="3200" dirty="0">
                <a:solidFill>
                  <a:schemeClr val="tx2"/>
                </a:solidFill>
              </a:rPr>
              <a:t>Statines en cas d’hypercholestérolémie : valeurs d’intervention et valeurs cibles</a:t>
            </a:r>
          </a:p>
        </p:txBody>
      </p:sp>
      <p:sp>
        <p:nvSpPr>
          <p:cNvPr id="13" name="Text Box 182"/>
          <p:cNvSpPr txBox="1">
            <a:spLocks noChangeArrowheads="1"/>
          </p:cNvSpPr>
          <p:nvPr/>
        </p:nvSpPr>
        <p:spPr bwMode="auto">
          <a:xfrm>
            <a:off x="395536" y="4018132"/>
            <a:ext cx="6990591" cy="11695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tabLst>
                <a:tab pos="357188" algn="l"/>
              </a:tabLst>
            </a:pPr>
            <a:r>
              <a:rPr lang="de-CH" sz="1400" b="1" dirty="0">
                <a:solidFill>
                  <a:schemeClr val="bg1"/>
                </a:solidFill>
              </a:rPr>
              <a:t>* 	Si non </a:t>
            </a:r>
            <a:r>
              <a:rPr lang="de-CH" sz="1400" b="1" dirty="0" err="1">
                <a:solidFill>
                  <a:schemeClr val="bg1"/>
                </a:solidFill>
              </a:rPr>
              <a:t>contrôlé</a:t>
            </a:r>
            <a:r>
              <a:rPr lang="de-CH" sz="1400" b="1" dirty="0">
                <a:solidFill>
                  <a:schemeClr val="bg1"/>
                </a:solidFill>
              </a:rPr>
              <a:t> par </a:t>
            </a:r>
            <a:r>
              <a:rPr lang="de-CH" sz="1400" b="1" dirty="0" err="1">
                <a:solidFill>
                  <a:schemeClr val="bg1"/>
                </a:solidFill>
              </a:rPr>
              <a:t>mesures</a:t>
            </a:r>
            <a:r>
              <a:rPr lang="de-CH" sz="1400" b="1" dirty="0">
                <a:solidFill>
                  <a:schemeClr val="bg1"/>
                </a:solidFill>
              </a:rPr>
              <a:t> non </a:t>
            </a:r>
            <a:r>
              <a:rPr lang="de-CH" sz="1400" b="1" dirty="0" err="1">
                <a:solidFill>
                  <a:schemeClr val="bg1"/>
                </a:solidFill>
              </a:rPr>
              <a:t>pharmacologiques</a:t>
            </a:r>
            <a:endParaRPr lang="de-CH" sz="1400" b="1" dirty="0">
              <a:solidFill>
                <a:schemeClr val="bg1"/>
              </a:solidFill>
            </a:endParaRPr>
          </a:p>
          <a:p>
            <a:pPr>
              <a:tabLst>
                <a:tab pos="357188" algn="l"/>
              </a:tabLst>
            </a:pPr>
            <a:r>
              <a:rPr lang="en-US" sz="1400" b="1" dirty="0">
                <a:solidFill>
                  <a:schemeClr val="bg1"/>
                </a:solidFill>
              </a:rPr>
              <a:t>** 	</a:t>
            </a:r>
            <a:r>
              <a:rPr lang="en-US" sz="1400" b="1" u="sng" dirty="0">
                <a:solidFill>
                  <a:schemeClr val="bg1"/>
                </a:solidFill>
              </a:rPr>
              <a:t>&gt;</a:t>
            </a:r>
            <a:r>
              <a:rPr lang="en-US" sz="1400" b="1" dirty="0">
                <a:solidFill>
                  <a:schemeClr val="bg1"/>
                </a:solidFill>
              </a:rPr>
              <a:t> 1.8 </a:t>
            </a:r>
            <a:r>
              <a:rPr lang="de-CH" sz="1400" b="1" dirty="0">
                <a:solidFill>
                  <a:schemeClr val="bg1"/>
                </a:solidFill>
              </a:rPr>
              <a:t>Si non </a:t>
            </a:r>
            <a:r>
              <a:rPr lang="de-CH" sz="1400" b="1" dirty="0" err="1">
                <a:solidFill>
                  <a:schemeClr val="bg1"/>
                </a:solidFill>
              </a:rPr>
              <a:t>contrôlé</a:t>
            </a:r>
            <a:r>
              <a:rPr lang="de-CH" sz="1400" b="1" dirty="0">
                <a:solidFill>
                  <a:schemeClr val="bg1"/>
                </a:solidFill>
              </a:rPr>
              <a:t> par </a:t>
            </a:r>
            <a:r>
              <a:rPr lang="de-CH" sz="1400" b="1" dirty="0" err="1">
                <a:solidFill>
                  <a:schemeClr val="bg1"/>
                </a:solidFill>
              </a:rPr>
              <a:t>mesures</a:t>
            </a:r>
            <a:r>
              <a:rPr lang="de-CH" sz="1400" b="1" dirty="0">
                <a:solidFill>
                  <a:schemeClr val="bg1"/>
                </a:solidFill>
              </a:rPr>
              <a:t> non </a:t>
            </a:r>
            <a:r>
              <a:rPr lang="de-CH" sz="1400" b="1" dirty="0" err="1">
                <a:solidFill>
                  <a:schemeClr val="bg1"/>
                </a:solidFill>
              </a:rPr>
              <a:t>pharmacologiques</a:t>
            </a:r>
            <a:r>
              <a:rPr lang="de-CH" sz="1400" b="1" dirty="0">
                <a:solidFill>
                  <a:schemeClr val="bg1"/>
                </a:solidFill>
              </a:rPr>
              <a:t>. </a:t>
            </a:r>
            <a:r>
              <a:rPr lang="en-US" sz="1400" b="1" dirty="0" err="1">
                <a:solidFill>
                  <a:schemeClr val="bg1"/>
                </a:solidFill>
              </a:rPr>
              <a:t>Immédiat</a:t>
            </a:r>
            <a:r>
              <a:rPr lang="en-US" sz="1400" b="1" dirty="0">
                <a:solidFill>
                  <a:schemeClr val="bg1"/>
                </a:solidFill>
              </a:rPr>
              <a:t> </a:t>
            </a:r>
            <a:r>
              <a:rPr lang="en-US" sz="1400" b="1" dirty="0" err="1">
                <a:solidFill>
                  <a:schemeClr val="bg1"/>
                </a:solidFill>
              </a:rPr>
              <a:t>si</a:t>
            </a:r>
            <a:r>
              <a:rPr lang="en-US" sz="1400" b="1" dirty="0">
                <a:solidFill>
                  <a:schemeClr val="bg1"/>
                </a:solidFill>
              </a:rPr>
              <a:t> </a:t>
            </a:r>
            <a:r>
              <a:rPr lang="en-US" sz="1400" b="1" u="sng" dirty="0">
                <a:solidFill>
                  <a:schemeClr val="bg1"/>
                </a:solidFill>
              </a:rPr>
              <a:t>&gt;</a:t>
            </a:r>
            <a:r>
              <a:rPr lang="en-US" sz="1400" b="1" dirty="0">
                <a:solidFill>
                  <a:schemeClr val="bg1"/>
                </a:solidFill>
              </a:rPr>
              <a:t> 2.6</a:t>
            </a:r>
          </a:p>
          <a:p>
            <a:pPr eaLnBrk="1" hangingPunct="1">
              <a:tabLst>
                <a:tab pos="357188" algn="l"/>
              </a:tabLst>
            </a:pPr>
            <a:r>
              <a:rPr lang="en-US" sz="1400" b="1" dirty="0">
                <a:solidFill>
                  <a:schemeClr val="bg1"/>
                </a:solidFill>
              </a:rPr>
              <a:t>*** 	</a:t>
            </a:r>
            <a:r>
              <a:rPr lang="en-US" sz="1400" b="1" dirty="0" err="1">
                <a:solidFill>
                  <a:schemeClr val="bg1"/>
                </a:solidFill>
              </a:rPr>
              <a:t>ou</a:t>
            </a:r>
            <a:r>
              <a:rPr lang="en-US" sz="1400" b="1" dirty="0">
                <a:solidFill>
                  <a:schemeClr val="bg1"/>
                </a:solidFill>
              </a:rPr>
              <a:t> </a:t>
            </a:r>
            <a:r>
              <a:rPr lang="en-US" sz="1400" b="1" dirty="0" err="1">
                <a:solidFill>
                  <a:schemeClr val="bg1"/>
                </a:solidFill>
              </a:rPr>
              <a:t>baisse</a:t>
            </a:r>
            <a:r>
              <a:rPr lang="en-US" sz="1400" b="1" dirty="0">
                <a:solidFill>
                  <a:schemeClr val="bg1"/>
                </a:solidFill>
              </a:rPr>
              <a:t> de 50% </a:t>
            </a:r>
            <a:r>
              <a:rPr lang="en-US" sz="1400" b="1" dirty="0" err="1">
                <a:solidFill>
                  <a:schemeClr val="bg1"/>
                </a:solidFill>
              </a:rPr>
              <a:t>si</a:t>
            </a:r>
            <a:r>
              <a:rPr lang="en-US" sz="1400" b="1" dirty="0">
                <a:solidFill>
                  <a:schemeClr val="bg1"/>
                </a:solidFill>
              </a:rPr>
              <a:t> le LDL de base </a:t>
            </a:r>
            <a:r>
              <a:rPr lang="en-US" sz="1400" b="1" dirty="0" err="1">
                <a:solidFill>
                  <a:schemeClr val="bg1"/>
                </a:solidFill>
              </a:rPr>
              <a:t>est</a:t>
            </a:r>
            <a:r>
              <a:rPr lang="en-US" sz="1400" b="1" dirty="0">
                <a:solidFill>
                  <a:schemeClr val="bg1"/>
                </a:solidFill>
              </a:rPr>
              <a:t> entre 2.6 et 5.2</a:t>
            </a:r>
          </a:p>
          <a:p>
            <a:pPr>
              <a:tabLst>
                <a:tab pos="357188" algn="l"/>
              </a:tabLst>
            </a:pPr>
            <a:r>
              <a:rPr lang="en-US" sz="1400" b="1" dirty="0">
                <a:solidFill>
                  <a:schemeClr val="bg1"/>
                </a:solidFill>
              </a:rPr>
              <a:t>****	</a:t>
            </a:r>
            <a:r>
              <a:rPr lang="en-US" sz="1400" b="1" dirty="0" err="1">
                <a:solidFill>
                  <a:schemeClr val="bg1"/>
                </a:solidFill>
              </a:rPr>
              <a:t>ou</a:t>
            </a:r>
            <a:r>
              <a:rPr lang="en-US" sz="1400" b="1" dirty="0">
                <a:solidFill>
                  <a:schemeClr val="bg1"/>
                </a:solidFill>
              </a:rPr>
              <a:t> </a:t>
            </a:r>
            <a:r>
              <a:rPr lang="en-US" sz="1400" b="1" dirty="0" err="1">
                <a:solidFill>
                  <a:schemeClr val="bg1"/>
                </a:solidFill>
              </a:rPr>
              <a:t>baisse</a:t>
            </a:r>
            <a:r>
              <a:rPr lang="en-US" sz="1400" b="1" dirty="0">
                <a:solidFill>
                  <a:schemeClr val="bg1"/>
                </a:solidFill>
              </a:rPr>
              <a:t> de 50% </a:t>
            </a:r>
            <a:r>
              <a:rPr lang="en-US" sz="1400" b="1" dirty="0" err="1">
                <a:solidFill>
                  <a:schemeClr val="bg1"/>
                </a:solidFill>
              </a:rPr>
              <a:t>si</a:t>
            </a:r>
            <a:r>
              <a:rPr lang="en-US" sz="1400" b="1" dirty="0">
                <a:solidFill>
                  <a:schemeClr val="bg1"/>
                </a:solidFill>
              </a:rPr>
              <a:t> le LDL de base </a:t>
            </a:r>
            <a:r>
              <a:rPr lang="en-US" sz="1400" b="1" dirty="0" err="1">
                <a:solidFill>
                  <a:schemeClr val="bg1"/>
                </a:solidFill>
              </a:rPr>
              <a:t>est</a:t>
            </a:r>
            <a:r>
              <a:rPr lang="en-US" sz="1400" b="1" dirty="0">
                <a:solidFill>
                  <a:schemeClr val="bg1"/>
                </a:solidFill>
              </a:rPr>
              <a:t> entre 1.8 et 3.5</a:t>
            </a:r>
          </a:p>
          <a:p>
            <a:pPr eaLnBrk="1" hangingPunct="1">
              <a:tabLst>
                <a:tab pos="273050" algn="l"/>
              </a:tabLst>
            </a:pPr>
            <a:endParaRPr lang="en-US" sz="1400" b="1" dirty="0">
              <a:solidFill>
                <a:schemeClr val="bg1"/>
              </a:solidFill>
            </a:endParaRPr>
          </a:p>
        </p:txBody>
      </p:sp>
      <p:sp>
        <p:nvSpPr>
          <p:cNvPr id="10" name="ZoneTexte 9"/>
          <p:cNvSpPr txBox="1"/>
          <p:nvPr/>
        </p:nvSpPr>
        <p:spPr>
          <a:xfrm>
            <a:off x="395537" y="5046499"/>
            <a:ext cx="8149806" cy="523220"/>
          </a:xfrm>
          <a:prstGeom prst="rect">
            <a:avLst/>
          </a:prstGeom>
          <a:noFill/>
        </p:spPr>
        <p:txBody>
          <a:bodyPr wrap="square" rtlCol="0">
            <a:spAutoFit/>
          </a:bodyPr>
          <a:lstStyle/>
          <a:p>
            <a:r>
              <a:rPr lang="fr-FR" sz="1400" b="1" dirty="0">
                <a:solidFill>
                  <a:schemeClr val="bg1"/>
                </a:solidFill>
              </a:rPr>
              <a:t>Risque faible : SCORE &lt; 1, Risque modéré : SCORE </a:t>
            </a:r>
            <a:r>
              <a:rPr lang="fr-FR" sz="1400" b="1" u="sng" dirty="0">
                <a:solidFill>
                  <a:schemeClr val="bg1"/>
                </a:solidFill>
              </a:rPr>
              <a:t>&gt;</a:t>
            </a:r>
            <a:r>
              <a:rPr lang="fr-FR" sz="1400" b="1" dirty="0">
                <a:solidFill>
                  <a:schemeClr val="bg1"/>
                </a:solidFill>
              </a:rPr>
              <a:t> 1 et &lt; 5, Risque élevé : SCORE &gt; 5 et &lt; 10 ou critère de haut risque, Risque très élevé : SCORE </a:t>
            </a:r>
            <a:r>
              <a:rPr lang="fr-FR" sz="1400" b="1" u="sng" dirty="0">
                <a:solidFill>
                  <a:schemeClr val="bg1"/>
                </a:solidFill>
              </a:rPr>
              <a:t>&gt;</a:t>
            </a:r>
            <a:r>
              <a:rPr lang="fr-FR" sz="1400" b="1" dirty="0">
                <a:solidFill>
                  <a:schemeClr val="bg1"/>
                </a:solidFill>
              </a:rPr>
              <a:t> 10 ou critère de très haut risque</a:t>
            </a:r>
          </a:p>
        </p:txBody>
      </p:sp>
    </p:spTree>
    <p:extLst>
      <p:ext uri="{BB962C8B-B14F-4D97-AF65-F5344CB8AC3E}">
        <p14:creationId xmlns:p14="http://schemas.microsoft.com/office/powerpoint/2010/main" val="11354021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4D0DD31-9E02-814C-8CA6-B8974CE5E04D}"/>
              </a:ext>
            </a:extLst>
          </p:cNvPr>
          <p:cNvPicPr>
            <a:picLocks noChangeAspect="1"/>
          </p:cNvPicPr>
          <p:nvPr/>
        </p:nvPicPr>
        <p:blipFill>
          <a:blip r:embed="rId2"/>
          <a:stretch>
            <a:fillRect/>
          </a:stretch>
        </p:blipFill>
        <p:spPr>
          <a:xfrm>
            <a:off x="1200150" y="184150"/>
            <a:ext cx="6743700" cy="6489700"/>
          </a:xfrm>
          <a:prstGeom prst="rect">
            <a:avLst/>
          </a:prstGeom>
        </p:spPr>
      </p:pic>
    </p:spTree>
    <p:extLst>
      <p:ext uri="{BB962C8B-B14F-4D97-AF65-F5344CB8AC3E}">
        <p14:creationId xmlns:p14="http://schemas.microsoft.com/office/powerpoint/2010/main" val="348172453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40A97C9-0247-BD4E-B507-CD95ACF782BD}"/>
              </a:ext>
            </a:extLst>
          </p:cNvPr>
          <p:cNvPicPr>
            <a:picLocks noChangeAspect="1"/>
          </p:cNvPicPr>
          <p:nvPr/>
        </p:nvPicPr>
        <p:blipFill>
          <a:blip r:embed="rId2"/>
          <a:stretch>
            <a:fillRect/>
          </a:stretch>
        </p:blipFill>
        <p:spPr>
          <a:xfrm>
            <a:off x="1212850" y="1657350"/>
            <a:ext cx="6718300" cy="3543300"/>
          </a:xfrm>
          <a:prstGeom prst="rect">
            <a:avLst/>
          </a:prstGeom>
        </p:spPr>
      </p:pic>
    </p:spTree>
    <p:extLst>
      <p:ext uri="{BB962C8B-B14F-4D97-AF65-F5344CB8AC3E}">
        <p14:creationId xmlns:p14="http://schemas.microsoft.com/office/powerpoint/2010/main" val="42785494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CD8F7B40-FC5F-6B41-9EF1-F93A26A0884F}"/>
              </a:ext>
            </a:extLst>
          </p:cNvPr>
          <p:cNvPicPr>
            <a:picLocks noChangeAspect="1"/>
          </p:cNvPicPr>
          <p:nvPr/>
        </p:nvPicPr>
        <p:blipFill>
          <a:blip r:embed="rId2"/>
          <a:stretch>
            <a:fillRect/>
          </a:stretch>
        </p:blipFill>
        <p:spPr>
          <a:xfrm>
            <a:off x="1200150" y="1397000"/>
            <a:ext cx="6743700" cy="4064000"/>
          </a:xfrm>
          <a:prstGeom prst="rect">
            <a:avLst/>
          </a:prstGeom>
        </p:spPr>
      </p:pic>
    </p:spTree>
    <p:extLst>
      <p:ext uri="{BB962C8B-B14F-4D97-AF65-F5344CB8AC3E}">
        <p14:creationId xmlns:p14="http://schemas.microsoft.com/office/powerpoint/2010/main" val="8737121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21C2D2C9-8393-494A-98E8-54F4831AF131}"/>
              </a:ext>
            </a:extLst>
          </p:cNvPr>
          <p:cNvPicPr>
            <a:picLocks noChangeAspect="1"/>
          </p:cNvPicPr>
          <p:nvPr/>
        </p:nvPicPr>
        <p:blipFill>
          <a:blip r:embed="rId2"/>
          <a:stretch>
            <a:fillRect/>
          </a:stretch>
        </p:blipFill>
        <p:spPr>
          <a:xfrm>
            <a:off x="1619250" y="1193800"/>
            <a:ext cx="5905500" cy="4470400"/>
          </a:xfrm>
          <a:prstGeom prst="rect">
            <a:avLst/>
          </a:prstGeom>
        </p:spPr>
      </p:pic>
    </p:spTree>
    <p:extLst>
      <p:ext uri="{BB962C8B-B14F-4D97-AF65-F5344CB8AC3E}">
        <p14:creationId xmlns:p14="http://schemas.microsoft.com/office/powerpoint/2010/main" val="6074151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2E46753-AC50-4C4F-B50C-333A7264B8B0}"/>
              </a:ext>
            </a:extLst>
          </p:cNvPr>
          <p:cNvPicPr>
            <a:picLocks noChangeAspect="1"/>
          </p:cNvPicPr>
          <p:nvPr/>
        </p:nvPicPr>
        <p:blipFill>
          <a:blip r:embed="rId2"/>
          <a:stretch>
            <a:fillRect/>
          </a:stretch>
        </p:blipFill>
        <p:spPr>
          <a:xfrm>
            <a:off x="2195736" y="212090"/>
            <a:ext cx="4469130" cy="6433820"/>
          </a:xfrm>
          <a:prstGeom prst="rect">
            <a:avLst/>
          </a:prstGeom>
        </p:spPr>
      </p:pic>
    </p:spTree>
    <p:extLst>
      <p:ext uri="{BB962C8B-B14F-4D97-AF65-F5344CB8AC3E}">
        <p14:creationId xmlns:p14="http://schemas.microsoft.com/office/powerpoint/2010/main" val="41736547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2"/>
          <p:cNvSpPr>
            <a:spLocks noGrp="1" noChangeArrowheads="1"/>
          </p:cNvSpPr>
          <p:nvPr>
            <p:ph type="title"/>
          </p:nvPr>
        </p:nvSpPr>
        <p:spPr/>
        <p:txBody>
          <a:bodyPr/>
          <a:lstStyle/>
          <a:p>
            <a:r>
              <a:rPr lang="fr-CH" sz="4000"/>
              <a:t>Traitement médicamenteux des  hyperlipidémies</a:t>
            </a:r>
            <a:endParaRPr lang="fr-FR" sz="4000"/>
          </a:p>
        </p:txBody>
      </p:sp>
      <p:graphicFrame>
        <p:nvGraphicFramePr>
          <p:cNvPr id="206879" name="Group 31"/>
          <p:cNvGraphicFramePr>
            <a:graphicFrameLocks noGrp="1"/>
          </p:cNvGraphicFramePr>
          <p:nvPr>
            <p:ph idx="1"/>
          </p:nvPr>
        </p:nvGraphicFramePr>
        <p:xfrm>
          <a:off x="685800" y="2062163"/>
          <a:ext cx="7772400" cy="3489453"/>
        </p:xfrm>
        <a:graphic>
          <a:graphicData uri="http://schemas.openxmlformats.org/drawingml/2006/table">
            <a:tbl>
              <a:tblPr/>
              <a:tblGrid>
                <a:gridCol w="1943100">
                  <a:extLst>
                    <a:ext uri="{9D8B030D-6E8A-4147-A177-3AD203B41FA5}">
                      <a16:colId xmlns:a16="http://schemas.microsoft.com/office/drawing/2014/main" val="20000"/>
                    </a:ext>
                  </a:extLst>
                </a:gridCol>
                <a:gridCol w="1943100">
                  <a:extLst>
                    <a:ext uri="{9D8B030D-6E8A-4147-A177-3AD203B41FA5}">
                      <a16:colId xmlns:a16="http://schemas.microsoft.com/office/drawing/2014/main" val="20001"/>
                    </a:ext>
                  </a:extLst>
                </a:gridCol>
                <a:gridCol w="1943100">
                  <a:extLst>
                    <a:ext uri="{9D8B030D-6E8A-4147-A177-3AD203B41FA5}">
                      <a16:colId xmlns:a16="http://schemas.microsoft.com/office/drawing/2014/main" val="20002"/>
                    </a:ext>
                  </a:extLst>
                </a:gridCol>
                <a:gridCol w="1943100">
                  <a:extLst>
                    <a:ext uri="{9D8B030D-6E8A-4147-A177-3AD203B41FA5}">
                      <a16:colId xmlns:a16="http://schemas.microsoft.com/office/drawing/2014/main" val="20003"/>
                    </a:ext>
                  </a:extLst>
                </a:gridCol>
              </a:tblGrid>
              <a:tr h="719138">
                <a:tc>
                  <a:txBody>
                    <a:bodyPr/>
                    <a:lstStyle/>
                    <a:p>
                      <a:pPr marL="0" marR="0" lvl="0" indent="0" algn="l" defTabSz="914400" rtl="0" eaLnBrk="0" fontAlgn="base" latinLnBrk="0" hangingPunct="0">
                        <a:lnSpc>
                          <a:spcPct val="100000"/>
                        </a:lnSpc>
                        <a:spcBef>
                          <a:spcPct val="20000"/>
                        </a:spcBef>
                        <a:spcAft>
                          <a:spcPct val="0"/>
                        </a:spcAft>
                        <a:buClr>
                          <a:srgbClr val="FFFF00"/>
                        </a:buClr>
                        <a:buSzTx/>
                        <a:buFontTx/>
                        <a:buNone/>
                        <a:tabLst/>
                      </a:pPr>
                      <a:endParaRPr kumimoji="0" lang="fr-FR" sz="1400" b="1" i="0" u="none" strike="noStrike" cap="none" normalizeH="0" baseline="0">
                        <a:ln>
                          <a:noFill/>
                        </a:ln>
                        <a:solidFill>
                          <a:schemeClr val="tx1"/>
                        </a:solidFill>
                        <a:effectLst/>
                        <a:latin typeface="Times"/>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FFFF00"/>
                        </a:buClr>
                        <a:buSzTx/>
                        <a:buFontTx/>
                        <a:buNone/>
                        <a:tabLst/>
                      </a:pPr>
                      <a:r>
                        <a:rPr kumimoji="0" lang="fr-CH" sz="1400" b="1" i="0" u="none" strike="noStrike" cap="none" normalizeH="0" baseline="0">
                          <a:ln>
                            <a:noFill/>
                          </a:ln>
                          <a:solidFill>
                            <a:schemeClr val="tx1"/>
                          </a:solidFill>
                          <a:effectLst/>
                          <a:latin typeface="Times"/>
                        </a:rPr>
                        <a:t>Hyper-</a:t>
                      </a:r>
                    </a:p>
                    <a:p>
                      <a:pPr marL="0" marR="0" lvl="0" indent="0" algn="l" defTabSz="914400" rtl="0" eaLnBrk="0" fontAlgn="base" latinLnBrk="0" hangingPunct="0">
                        <a:lnSpc>
                          <a:spcPct val="100000"/>
                        </a:lnSpc>
                        <a:spcBef>
                          <a:spcPct val="20000"/>
                        </a:spcBef>
                        <a:spcAft>
                          <a:spcPct val="0"/>
                        </a:spcAft>
                        <a:buClr>
                          <a:srgbClr val="FFFF00"/>
                        </a:buClr>
                        <a:buSzTx/>
                        <a:buFontTx/>
                        <a:buNone/>
                        <a:tabLst/>
                      </a:pPr>
                      <a:r>
                        <a:rPr kumimoji="0" lang="fr-CH" sz="1400" b="1" i="0" u="none" strike="noStrike" cap="none" normalizeH="0" baseline="0">
                          <a:ln>
                            <a:noFill/>
                          </a:ln>
                          <a:solidFill>
                            <a:schemeClr val="tx1"/>
                          </a:solidFill>
                          <a:effectLst/>
                          <a:latin typeface="Times"/>
                        </a:rPr>
                        <a:t>cholestérolémie</a:t>
                      </a:r>
                      <a:endParaRPr kumimoji="0" lang="fr-FR" sz="1400" b="1" i="0" u="none" strike="noStrike" cap="none" normalizeH="0" baseline="0">
                        <a:ln>
                          <a:noFill/>
                        </a:ln>
                        <a:solidFill>
                          <a:schemeClr val="tx1"/>
                        </a:solidFill>
                        <a:effectLst/>
                        <a:latin typeface="Times"/>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FFFF00"/>
                        </a:buClr>
                        <a:buSzTx/>
                        <a:buFontTx/>
                        <a:buNone/>
                        <a:tabLst/>
                      </a:pPr>
                      <a:r>
                        <a:rPr kumimoji="0" lang="fr-CH" sz="1400" b="1" i="0" u="none" strike="noStrike" cap="none" normalizeH="0" baseline="0">
                          <a:ln>
                            <a:noFill/>
                          </a:ln>
                          <a:solidFill>
                            <a:schemeClr val="tx1"/>
                          </a:solidFill>
                          <a:effectLst/>
                          <a:latin typeface="Times"/>
                        </a:rPr>
                        <a:t>Hyperlipidémie mixte</a:t>
                      </a:r>
                      <a:endParaRPr kumimoji="0" lang="fr-FR" sz="1400" b="1" i="0" u="none" strike="noStrike" cap="none" normalizeH="0" baseline="0">
                        <a:ln>
                          <a:noFill/>
                        </a:ln>
                        <a:solidFill>
                          <a:schemeClr val="tx1"/>
                        </a:solidFill>
                        <a:effectLst/>
                        <a:latin typeface="Times"/>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FFFF00"/>
                        </a:buClr>
                        <a:buSzTx/>
                        <a:buFontTx/>
                        <a:buNone/>
                        <a:tabLst/>
                      </a:pPr>
                      <a:r>
                        <a:rPr kumimoji="0" lang="fr-CH" sz="1400" b="1" i="0" u="none" strike="noStrike" cap="none" normalizeH="0" baseline="0">
                          <a:ln>
                            <a:noFill/>
                          </a:ln>
                          <a:solidFill>
                            <a:schemeClr val="tx1"/>
                          </a:solidFill>
                          <a:effectLst/>
                          <a:latin typeface="Times"/>
                        </a:rPr>
                        <a:t>Hyper-</a:t>
                      </a:r>
                    </a:p>
                    <a:p>
                      <a:pPr marL="0" marR="0" lvl="0" indent="0" algn="l" defTabSz="914400" rtl="0" eaLnBrk="0" fontAlgn="base" latinLnBrk="0" hangingPunct="0">
                        <a:lnSpc>
                          <a:spcPct val="100000"/>
                        </a:lnSpc>
                        <a:spcBef>
                          <a:spcPct val="20000"/>
                        </a:spcBef>
                        <a:spcAft>
                          <a:spcPct val="0"/>
                        </a:spcAft>
                        <a:buClr>
                          <a:srgbClr val="FFFF00"/>
                        </a:buClr>
                        <a:buSzTx/>
                        <a:buFontTx/>
                        <a:buNone/>
                        <a:tabLst/>
                      </a:pPr>
                      <a:r>
                        <a:rPr kumimoji="0" lang="fr-CH" sz="1400" b="1" i="0" u="none" strike="noStrike" cap="none" normalizeH="0" baseline="0">
                          <a:ln>
                            <a:noFill/>
                          </a:ln>
                          <a:solidFill>
                            <a:schemeClr val="tx1"/>
                          </a:solidFill>
                          <a:effectLst/>
                          <a:latin typeface="Times"/>
                        </a:rPr>
                        <a:t>triglycéridémie</a:t>
                      </a:r>
                      <a:endParaRPr kumimoji="0" lang="fr-FR" sz="1400" b="1" i="0" u="none" strike="noStrike" cap="none" normalizeH="0" baseline="0">
                        <a:ln>
                          <a:noFill/>
                        </a:ln>
                        <a:solidFill>
                          <a:schemeClr val="tx1"/>
                        </a:solidFill>
                        <a:effectLst/>
                        <a:latin typeface="Times"/>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411163">
                <a:tc>
                  <a:txBody>
                    <a:bodyPr/>
                    <a:lstStyle/>
                    <a:p>
                      <a:pPr marL="0" marR="0" lvl="0" indent="0" algn="l" defTabSz="914400" rtl="0" eaLnBrk="0" fontAlgn="base" latinLnBrk="0" hangingPunct="0">
                        <a:lnSpc>
                          <a:spcPct val="100000"/>
                        </a:lnSpc>
                        <a:spcBef>
                          <a:spcPct val="20000"/>
                        </a:spcBef>
                        <a:spcAft>
                          <a:spcPct val="0"/>
                        </a:spcAft>
                        <a:buClr>
                          <a:srgbClr val="FFFF00"/>
                        </a:buClr>
                        <a:buSzTx/>
                        <a:buFontTx/>
                        <a:buNone/>
                        <a:tabLst/>
                      </a:pPr>
                      <a:r>
                        <a:rPr kumimoji="0" lang="fr-CH" sz="1400" b="1" i="0" u="none" strike="noStrike" cap="none" normalizeH="0" baseline="0">
                          <a:ln>
                            <a:noFill/>
                          </a:ln>
                          <a:solidFill>
                            <a:schemeClr val="tx1"/>
                          </a:solidFill>
                          <a:effectLst/>
                          <a:latin typeface="Times"/>
                        </a:rPr>
                        <a:t>1</a:t>
                      </a:r>
                      <a:r>
                        <a:rPr kumimoji="0" lang="fr-CH" sz="1400" b="1" i="0" u="none" strike="noStrike" cap="none" normalizeH="0" baseline="30000">
                          <a:ln>
                            <a:noFill/>
                          </a:ln>
                          <a:solidFill>
                            <a:schemeClr val="tx1"/>
                          </a:solidFill>
                          <a:effectLst/>
                          <a:latin typeface="Times"/>
                        </a:rPr>
                        <a:t>er</a:t>
                      </a:r>
                      <a:r>
                        <a:rPr kumimoji="0" lang="fr-CH" sz="1400" b="1" i="0" u="none" strike="noStrike" cap="none" normalizeH="0" baseline="0">
                          <a:ln>
                            <a:noFill/>
                          </a:ln>
                          <a:solidFill>
                            <a:schemeClr val="tx1"/>
                          </a:solidFill>
                          <a:effectLst/>
                          <a:latin typeface="Times"/>
                        </a:rPr>
                        <a:t> choix</a:t>
                      </a:r>
                      <a:endParaRPr kumimoji="0" lang="fr-FR" sz="1400" b="1" i="0" u="none" strike="noStrike" cap="none" normalizeH="0" baseline="0">
                        <a:ln>
                          <a:noFill/>
                        </a:ln>
                        <a:solidFill>
                          <a:schemeClr val="tx1"/>
                        </a:solidFill>
                        <a:effectLst/>
                        <a:latin typeface="Times"/>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FFFF00"/>
                        </a:buClr>
                        <a:buSzTx/>
                        <a:buFontTx/>
                        <a:buNone/>
                        <a:tabLst/>
                      </a:pPr>
                      <a:r>
                        <a:rPr kumimoji="0" lang="fr-CH" sz="1400" b="1" i="0" u="none" strike="noStrike" cap="none" normalizeH="0" baseline="0">
                          <a:ln>
                            <a:noFill/>
                          </a:ln>
                          <a:solidFill>
                            <a:schemeClr val="tx1"/>
                          </a:solidFill>
                          <a:effectLst/>
                          <a:latin typeface="Times"/>
                        </a:rPr>
                        <a:t>-Statine</a:t>
                      </a:r>
                      <a:endParaRPr kumimoji="0" lang="fr-FR" sz="1400" b="1" i="0" u="none" strike="noStrike" cap="none" normalizeH="0" baseline="0">
                        <a:ln>
                          <a:noFill/>
                        </a:ln>
                        <a:solidFill>
                          <a:schemeClr val="tx1"/>
                        </a:solidFill>
                        <a:effectLst/>
                        <a:latin typeface="Times"/>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FFFF00"/>
                        </a:buClr>
                        <a:buSzTx/>
                        <a:buFontTx/>
                        <a:buNone/>
                        <a:tabLst/>
                      </a:pPr>
                      <a:r>
                        <a:rPr kumimoji="0" lang="fr-CH" sz="1400" b="1" i="0" u="none" strike="noStrike" cap="none" normalizeH="0" baseline="0">
                          <a:ln>
                            <a:noFill/>
                          </a:ln>
                          <a:solidFill>
                            <a:schemeClr val="tx1"/>
                          </a:solidFill>
                          <a:effectLst/>
                          <a:latin typeface="Times"/>
                        </a:rPr>
                        <a:t>-Statine</a:t>
                      </a:r>
                      <a:endParaRPr kumimoji="0" lang="fr-FR" sz="1400" b="1" i="0" u="none" strike="noStrike" cap="none" normalizeH="0" baseline="0">
                        <a:ln>
                          <a:noFill/>
                        </a:ln>
                        <a:solidFill>
                          <a:schemeClr val="tx1"/>
                        </a:solidFill>
                        <a:effectLst/>
                        <a:latin typeface="Times"/>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FFFF00"/>
                        </a:buClr>
                        <a:buSzTx/>
                        <a:buFontTx/>
                        <a:buNone/>
                        <a:tabLst/>
                      </a:pPr>
                      <a:r>
                        <a:rPr kumimoji="0" lang="fr-CH" sz="1400" b="1" i="0" u="none" strike="noStrike" cap="none" normalizeH="0" baseline="0">
                          <a:ln>
                            <a:noFill/>
                          </a:ln>
                          <a:solidFill>
                            <a:schemeClr val="tx1"/>
                          </a:solidFill>
                          <a:effectLst/>
                          <a:latin typeface="Times"/>
                        </a:rPr>
                        <a:t>-Fibrate</a:t>
                      </a:r>
                      <a:endParaRPr kumimoji="0" lang="fr-FR" sz="1400" b="1" i="0" u="none" strike="noStrike" cap="none" normalizeH="0" baseline="0">
                        <a:ln>
                          <a:noFill/>
                        </a:ln>
                        <a:solidFill>
                          <a:schemeClr val="tx1"/>
                        </a:solidFill>
                        <a:effectLst/>
                        <a:latin typeface="Times"/>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1028700">
                <a:tc>
                  <a:txBody>
                    <a:bodyPr/>
                    <a:lstStyle/>
                    <a:p>
                      <a:pPr marL="0" marR="0" lvl="0" indent="0" algn="l" defTabSz="914400" rtl="0" eaLnBrk="0" fontAlgn="base" latinLnBrk="0" hangingPunct="0">
                        <a:lnSpc>
                          <a:spcPct val="100000"/>
                        </a:lnSpc>
                        <a:spcBef>
                          <a:spcPct val="20000"/>
                        </a:spcBef>
                        <a:spcAft>
                          <a:spcPct val="0"/>
                        </a:spcAft>
                        <a:buClr>
                          <a:srgbClr val="FFFF00"/>
                        </a:buClr>
                        <a:buSzTx/>
                        <a:buFontTx/>
                        <a:buNone/>
                        <a:tabLst/>
                      </a:pPr>
                      <a:r>
                        <a:rPr kumimoji="0" lang="fr-CH" sz="1400" b="1" i="0" u="none" strike="noStrike" cap="none" normalizeH="0" baseline="0">
                          <a:ln>
                            <a:noFill/>
                          </a:ln>
                          <a:solidFill>
                            <a:schemeClr val="tx1"/>
                          </a:solidFill>
                          <a:effectLst/>
                          <a:latin typeface="Times"/>
                        </a:rPr>
                        <a:t>Si intolérance ou interaction</a:t>
                      </a:r>
                      <a:endParaRPr kumimoji="0" lang="fr-FR" sz="1400" b="1" i="0" u="none" strike="noStrike" cap="none" normalizeH="0" baseline="0">
                        <a:ln>
                          <a:noFill/>
                        </a:ln>
                        <a:solidFill>
                          <a:schemeClr val="tx1"/>
                        </a:solidFill>
                        <a:effectLst/>
                        <a:latin typeface="Times"/>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87313" marR="0" lvl="0" indent="-87313" algn="l" defTabSz="914400" rtl="0" eaLnBrk="0" fontAlgn="base" latinLnBrk="0" hangingPunct="0">
                        <a:lnSpc>
                          <a:spcPct val="100000"/>
                        </a:lnSpc>
                        <a:spcBef>
                          <a:spcPct val="20000"/>
                        </a:spcBef>
                        <a:spcAft>
                          <a:spcPct val="0"/>
                        </a:spcAft>
                        <a:buClr>
                          <a:srgbClr val="FFFF00"/>
                        </a:buClr>
                        <a:buSzTx/>
                        <a:buFontTx/>
                        <a:buNone/>
                        <a:tabLst/>
                      </a:pPr>
                      <a:r>
                        <a:rPr kumimoji="0" lang="fr-CH" sz="1400" b="1" i="0" u="none" strike="noStrike" cap="none" normalizeH="0" baseline="0">
                          <a:ln>
                            <a:noFill/>
                          </a:ln>
                          <a:solidFill>
                            <a:schemeClr val="tx1"/>
                          </a:solidFill>
                          <a:effectLst/>
                          <a:latin typeface="Times"/>
                        </a:rPr>
                        <a:t>-Ezétimibe</a:t>
                      </a:r>
                    </a:p>
                    <a:p>
                      <a:pPr marL="87313" marR="0" lvl="0" indent="-87313" algn="l" defTabSz="914400" rtl="0" eaLnBrk="0" fontAlgn="base" latinLnBrk="0" hangingPunct="0">
                        <a:lnSpc>
                          <a:spcPct val="100000"/>
                        </a:lnSpc>
                        <a:spcBef>
                          <a:spcPct val="20000"/>
                        </a:spcBef>
                        <a:spcAft>
                          <a:spcPct val="0"/>
                        </a:spcAft>
                        <a:buClr>
                          <a:srgbClr val="FFFF00"/>
                        </a:buClr>
                        <a:buSzTx/>
                        <a:buFontTx/>
                        <a:buNone/>
                        <a:tabLst/>
                      </a:pPr>
                      <a:r>
                        <a:rPr kumimoji="0" lang="fr-CH" sz="1400" b="1" i="0" u="none" strike="noStrike" cap="none" normalizeH="0" baseline="0">
                          <a:ln>
                            <a:noFill/>
                          </a:ln>
                          <a:solidFill>
                            <a:schemeClr val="tx1"/>
                          </a:solidFill>
                          <a:effectLst/>
                          <a:latin typeface="Times"/>
                        </a:rPr>
                        <a:t>-Résine</a:t>
                      </a:r>
                    </a:p>
                    <a:p>
                      <a:pPr marL="87313" marR="0" lvl="0" indent="-87313" algn="l" defTabSz="914400" rtl="0" eaLnBrk="0" fontAlgn="base" latinLnBrk="0" hangingPunct="0">
                        <a:lnSpc>
                          <a:spcPct val="100000"/>
                        </a:lnSpc>
                        <a:spcBef>
                          <a:spcPct val="20000"/>
                        </a:spcBef>
                        <a:spcAft>
                          <a:spcPct val="0"/>
                        </a:spcAft>
                        <a:buClr>
                          <a:srgbClr val="FFFF00"/>
                        </a:buClr>
                        <a:buSzTx/>
                        <a:buFontTx/>
                        <a:buNone/>
                        <a:tabLst/>
                      </a:pPr>
                      <a:r>
                        <a:rPr kumimoji="0" lang="fr-CH" sz="1400" b="1" i="0" u="none" strike="noStrike" cap="none" normalizeH="0" baseline="0">
                          <a:ln>
                            <a:noFill/>
                          </a:ln>
                          <a:solidFill>
                            <a:schemeClr val="tx1"/>
                          </a:solidFill>
                          <a:effectLst/>
                          <a:latin typeface="Times"/>
                        </a:rPr>
                        <a:t>-Acide nicotinique/dérivés</a:t>
                      </a:r>
                    </a:p>
                    <a:p>
                      <a:pPr marL="87313" marR="0" lvl="0" indent="-87313" algn="l" defTabSz="914400" rtl="0" eaLnBrk="0" fontAlgn="base" latinLnBrk="0" hangingPunct="0">
                        <a:lnSpc>
                          <a:spcPct val="100000"/>
                        </a:lnSpc>
                        <a:spcBef>
                          <a:spcPct val="20000"/>
                        </a:spcBef>
                        <a:spcAft>
                          <a:spcPct val="0"/>
                        </a:spcAft>
                        <a:buClr>
                          <a:srgbClr val="FFFF00"/>
                        </a:buClr>
                        <a:buSzTx/>
                        <a:buFontTx/>
                        <a:buNone/>
                        <a:tabLst/>
                      </a:pPr>
                      <a:r>
                        <a:rPr kumimoji="0" lang="fr-CH" sz="1400" b="1" i="0" u="none" strike="noStrike" cap="none" normalizeH="0" baseline="0">
                          <a:ln>
                            <a:noFill/>
                          </a:ln>
                          <a:solidFill>
                            <a:schemeClr val="tx1"/>
                          </a:solidFill>
                          <a:effectLst/>
                          <a:latin typeface="Times"/>
                        </a:rPr>
                        <a:t>-Spécialiste ?</a:t>
                      </a:r>
                      <a:endParaRPr kumimoji="0" lang="fr-FR" sz="1400" b="1" i="0" u="none" strike="noStrike" cap="none" normalizeH="0" baseline="0">
                        <a:ln>
                          <a:noFill/>
                        </a:ln>
                        <a:solidFill>
                          <a:schemeClr val="tx1"/>
                        </a:solidFill>
                        <a:effectLst/>
                        <a:latin typeface="Times"/>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87313" marR="0" lvl="0" indent="-87313" algn="l" defTabSz="914400" rtl="0" eaLnBrk="0" fontAlgn="base" latinLnBrk="0" hangingPunct="0">
                        <a:lnSpc>
                          <a:spcPct val="100000"/>
                        </a:lnSpc>
                        <a:spcBef>
                          <a:spcPct val="20000"/>
                        </a:spcBef>
                        <a:spcAft>
                          <a:spcPct val="0"/>
                        </a:spcAft>
                        <a:buClr>
                          <a:srgbClr val="FFFF00"/>
                        </a:buClr>
                        <a:buSzTx/>
                        <a:buFontTx/>
                        <a:buNone/>
                        <a:tabLst/>
                      </a:pPr>
                      <a:r>
                        <a:rPr kumimoji="0" lang="fr-CH" sz="1400" b="1" i="0" u="none" strike="noStrike" cap="none" normalizeH="0" baseline="0">
                          <a:ln>
                            <a:noFill/>
                          </a:ln>
                          <a:solidFill>
                            <a:schemeClr val="tx1"/>
                          </a:solidFill>
                          <a:effectLst/>
                          <a:latin typeface="Times"/>
                        </a:rPr>
                        <a:t>-Fibrate</a:t>
                      </a:r>
                    </a:p>
                    <a:p>
                      <a:pPr marL="87313" marR="0" lvl="0" indent="-87313" algn="l" defTabSz="914400" rtl="0" eaLnBrk="0" fontAlgn="base" latinLnBrk="0" hangingPunct="0">
                        <a:lnSpc>
                          <a:spcPct val="100000"/>
                        </a:lnSpc>
                        <a:spcBef>
                          <a:spcPct val="20000"/>
                        </a:spcBef>
                        <a:spcAft>
                          <a:spcPct val="0"/>
                        </a:spcAft>
                        <a:buClr>
                          <a:srgbClr val="FFFF00"/>
                        </a:buClr>
                        <a:buSzTx/>
                        <a:buFontTx/>
                        <a:buChar char="-"/>
                        <a:tabLst/>
                      </a:pPr>
                      <a:r>
                        <a:rPr kumimoji="0" lang="fr-CH" sz="1400" b="1" i="0" u="none" strike="noStrike" cap="none" normalizeH="0" baseline="0">
                          <a:ln>
                            <a:noFill/>
                          </a:ln>
                          <a:solidFill>
                            <a:schemeClr val="tx1"/>
                          </a:solidFill>
                          <a:effectLst/>
                          <a:latin typeface="Times"/>
                        </a:rPr>
                        <a:t>Acide nicotinique/dérivés</a:t>
                      </a:r>
                    </a:p>
                    <a:p>
                      <a:pPr marL="87313" marR="0" lvl="0" indent="-87313" algn="l" defTabSz="914400" rtl="0" eaLnBrk="0" fontAlgn="base" latinLnBrk="0" hangingPunct="0">
                        <a:lnSpc>
                          <a:spcPct val="100000"/>
                        </a:lnSpc>
                        <a:spcBef>
                          <a:spcPct val="20000"/>
                        </a:spcBef>
                        <a:spcAft>
                          <a:spcPct val="0"/>
                        </a:spcAft>
                        <a:buClr>
                          <a:srgbClr val="FFFF00"/>
                        </a:buClr>
                        <a:buSzTx/>
                        <a:buFontTx/>
                        <a:buNone/>
                        <a:tabLst/>
                      </a:pPr>
                      <a:r>
                        <a:rPr kumimoji="0" lang="fr-CH" sz="1400" b="1" i="0" u="none" strike="noStrike" cap="none" normalizeH="0" baseline="0">
                          <a:ln>
                            <a:noFill/>
                          </a:ln>
                          <a:solidFill>
                            <a:schemeClr val="tx1"/>
                          </a:solidFill>
                          <a:effectLst/>
                          <a:latin typeface="Times"/>
                        </a:rPr>
                        <a:t>-Spécialiste ?</a:t>
                      </a:r>
                      <a:endParaRPr kumimoji="0" lang="fr-FR" sz="1400" b="1" i="0" u="none" strike="noStrike" cap="none" normalizeH="0" baseline="0">
                        <a:ln>
                          <a:noFill/>
                        </a:ln>
                        <a:solidFill>
                          <a:schemeClr val="tx1"/>
                        </a:solidFill>
                        <a:effectLst/>
                        <a:latin typeface="Times"/>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87313" marR="0" lvl="0" indent="-87313" algn="l" defTabSz="914400" rtl="0" eaLnBrk="0" fontAlgn="base" latinLnBrk="0" hangingPunct="0">
                        <a:lnSpc>
                          <a:spcPct val="100000"/>
                        </a:lnSpc>
                        <a:spcBef>
                          <a:spcPct val="20000"/>
                        </a:spcBef>
                        <a:spcAft>
                          <a:spcPct val="0"/>
                        </a:spcAft>
                        <a:buClr>
                          <a:srgbClr val="FFFF00"/>
                        </a:buClr>
                        <a:buSzTx/>
                        <a:buFontTx/>
                        <a:buNone/>
                        <a:tabLst/>
                      </a:pPr>
                      <a:r>
                        <a:rPr kumimoji="0" lang="fr-CH" sz="1400" b="1" i="0" u="none" strike="noStrike" cap="none" normalizeH="0" baseline="0">
                          <a:ln>
                            <a:noFill/>
                          </a:ln>
                          <a:solidFill>
                            <a:schemeClr val="tx1"/>
                          </a:solidFill>
                          <a:effectLst/>
                          <a:latin typeface="Times"/>
                        </a:rPr>
                        <a:t>-Acide nicotinique/dérivés</a:t>
                      </a:r>
                    </a:p>
                    <a:p>
                      <a:pPr marL="87313" marR="0" lvl="0" indent="-87313" algn="l" defTabSz="914400" rtl="0" eaLnBrk="0" fontAlgn="base" latinLnBrk="0" hangingPunct="0">
                        <a:lnSpc>
                          <a:spcPct val="100000"/>
                        </a:lnSpc>
                        <a:spcBef>
                          <a:spcPct val="20000"/>
                        </a:spcBef>
                        <a:spcAft>
                          <a:spcPct val="0"/>
                        </a:spcAft>
                        <a:buClr>
                          <a:srgbClr val="FFFF00"/>
                        </a:buClr>
                        <a:buSzTx/>
                        <a:buFontTx/>
                        <a:buNone/>
                        <a:tabLst/>
                      </a:pPr>
                      <a:r>
                        <a:rPr kumimoji="0" lang="fr-CH" sz="1400" b="1" i="0" u="none" strike="noStrike" cap="none" normalizeH="0" baseline="0">
                          <a:ln>
                            <a:noFill/>
                          </a:ln>
                          <a:solidFill>
                            <a:schemeClr val="tx1"/>
                          </a:solidFill>
                          <a:effectLst/>
                          <a:latin typeface="Times"/>
                        </a:rPr>
                        <a:t>-Huile de poisson</a:t>
                      </a:r>
                    </a:p>
                    <a:p>
                      <a:pPr marL="87313" marR="0" lvl="0" indent="-87313" algn="l" defTabSz="914400" rtl="0" eaLnBrk="0" fontAlgn="base" latinLnBrk="0" hangingPunct="0">
                        <a:lnSpc>
                          <a:spcPct val="100000"/>
                        </a:lnSpc>
                        <a:spcBef>
                          <a:spcPct val="20000"/>
                        </a:spcBef>
                        <a:spcAft>
                          <a:spcPct val="0"/>
                        </a:spcAft>
                        <a:buClr>
                          <a:srgbClr val="FFFF00"/>
                        </a:buClr>
                        <a:buSzTx/>
                        <a:buFontTx/>
                        <a:buNone/>
                        <a:tabLst/>
                      </a:pPr>
                      <a:r>
                        <a:rPr kumimoji="0" lang="fr-CH" sz="1400" b="1" i="0" u="none" strike="noStrike" cap="none" normalizeH="0" baseline="0">
                          <a:ln>
                            <a:noFill/>
                          </a:ln>
                          <a:solidFill>
                            <a:schemeClr val="tx1"/>
                          </a:solidFill>
                          <a:effectLst/>
                          <a:latin typeface="Times"/>
                        </a:rPr>
                        <a:t>-Spécialiste ?</a:t>
                      </a:r>
                      <a:endParaRPr kumimoji="0" lang="fr-FR" sz="1400" b="1" i="0" u="none" strike="noStrike" cap="none" normalizeH="0" baseline="0">
                        <a:ln>
                          <a:noFill/>
                        </a:ln>
                        <a:solidFill>
                          <a:schemeClr val="tx1"/>
                        </a:solidFill>
                        <a:effectLst/>
                        <a:latin typeface="Times"/>
                      </a:endParaRPr>
                    </a:p>
                    <a:p>
                      <a:pPr marL="87313" marR="0" lvl="0" indent="-87313" algn="l" defTabSz="914400" rtl="0" eaLnBrk="0" fontAlgn="base" latinLnBrk="0" hangingPunct="0">
                        <a:lnSpc>
                          <a:spcPct val="100000"/>
                        </a:lnSpc>
                        <a:spcBef>
                          <a:spcPct val="20000"/>
                        </a:spcBef>
                        <a:spcAft>
                          <a:spcPct val="0"/>
                        </a:spcAft>
                        <a:buClr>
                          <a:srgbClr val="FFFF00"/>
                        </a:buClr>
                        <a:buSzTx/>
                        <a:buFontTx/>
                        <a:buNone/>
                        <a:tabLst/>
                      </a:pPr>
                      <a:endParaRPr kumimoji="0" lang="fr-FR" sz="1400" b="1" i="0" u="none" strike="noStrike" cap="none" normalizeH="0" baseline="0">
                        <a:ln>
                          <a:noFill/>
                        </a:ln>
                        <a:solidFill>
                          <a:schemeClr val="tx1"/>
                        </a:solidFill>
                        <a:effectLst/>
                        <a:latin typeface="Times"/>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r h="1028700">
                <a:tc>
                  <a:txBody>
                    <a:bodyPr/>
                    <a:lstStyle/>
                    <a:p>
                      <a:pPr marL="0" marR="0" lvl="0" indent="0" algn="l" defTabSz="914400" rtl="0" eaLnBrk="0" fontAlgn="base" latinLnBrk="0" hangingPunct="0">
                        <a:lnSpc>
                          <a:spcPct val="100000"/>
                        </a:lnSpc>
                        <a:spcBef>
                          <a:spcPct val="20000"/>
                        </a:spcBef>
                        <a:spcAft>
                          <a:spcPct val="0"/>
                        </a:spcAft>
                        <a:buClr>
                          <a:srgbClr val="FFFF00"/>
                        </a:buClr>
                        <a:buSzTx/>
                        <a:buFontTx/>
                        <a:buNone/>
                        <a:tabLst/>
                      </a:pPr>
                      <a:r>
                        <a:rPr kumimoji="0" lang="fr-CH" sz="1400" b="1" i="0" u="none" strike="noStrike" cap="none" normalizeH="0" baseline="0">
                          <a:ln>
                            <a:noFill/>
                          </a:ln>
                          <a:solidFill>
                            <a:schemeClr val="tx1"/>
                          </a:solidFill>
                          <a:effectLst/>
                          <a:latin typeface="Times"/>
                        </a:rPr>
                        <a:t>Si valeurs cibles non atteintes</a:t>
                      </a:r>
                      <a:endParaRPr kumimoji="0" lang="fr-FR" sz="1400" b="1" i="0" u="none" strike="noStrike" cap="none" normalizeH="0" baseline="0">
                        <a:ln>
                          <a:noFill/>
                        </a:ln>
                        <a:solidFill>
                          <a:schemeClr val="tx1"/>
                        </a:solidFill>
                        <a:effectLst/>
                        <a:latin typeface="Times"/>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FFFF00"/>
                        </a:buClr>
                        <a:buSzTx/>
                        <a:buFontTx/>
                        <a:buNone/>
                        <a:tabLst/>
                      </a:pPr>
                      <a:r>
                        <a:rPr kumimoji="0" lang="fr-CH" sz="1400" b="1" i="0" u="none" strike="noStrike" cap="none" normalizeH="0" baseline="0">
                          <a:ln>
                            <a:noFill/>
                          </a:ln>
                          <a:solidFill>
                            <a:schemeClr val="tx1"/>
                          </a:solidFill>
                          <a:effectLst/>
                          <a:latin typeface="Times"/>
                        </a:rPr>
                        <a:t>-Statine+Ezétimibe</a:t>
                      </a:r>
                    </a:p>
                    <a:p>
                      <a:pPr marL="0" marR="0" lvl="0" indent="0" algn="l" defTabSz="914400" rtl="0" eaLnBrk="0" fontAlgn="base" latinLnBrk="0" hangingPunct="0">
                        <a:lnSpc>
                          <a:spcPct val="100000"/>
                        </a:lnSpc>
                        <a:spcBef>
                          <a:spcPct val="20000"/>
                        </a:spcBef>
                        <a:spcAft>
                          <a:spcPct val="0"/>
                        </a:spcAft>
                        <a:buClr>
                          <a:srgbClr val="FFFF00"/>
                        </a:buClr>
                        <a:buSzTx/>
                        <a:buFontTx/>
                        <a:buNone/>
                        <a:tabLst/>
                      </a:pPr>
                      <a:r>
                        <a:rPr kumimoji="0" lang="fr-CH" sz="1400" b="1" i="0" u="none" strike="noStrike" cap="none" normalizeH="0" baseline="0">
                          <a:ln>
                            <a:noFill/>
                          </a:ln>
                          <a:solidFill>
                            <a:schemeClr val="tx1"/>
                          </a:solidFill>
                          <a:effectLst/>
                          <a:latin typeface="Times"/>
                        </a:rPr>
                        <a:t>-Statine+Résine</a:t>
                      </a:r>
                      <a:endParaRPr kumimoji="0" lang="fr-FR" sz="1400" b="1" i="0" u="none" strike="noStrike" cap="none" normalizeH="0" baseline="0">
                        <a:ln>
                          <a:noFill/>
                        </a:ln>
                        <a:solidFill>
                          <a:schemeClr val="tx1"/>
                        </a:solidFill>
                        <a:effectLst/>
                        <a:latin typeface="Times"/>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FFFF00"/>
                        </a:buClr>
                        <a:buSzTx/>
                        <a:buFontTx/>
                        <a:buNone/>
                        <a:tabLst/>
                      </a:pPr>
                      <a:r>
                        <a:rPr kumimoji="0" lang="fr-CH" sz="1400" b="1" i="0" u="none" strike="noStrike" cap="none" normalizeH="0" baseline="0">
                          <a:ln>
                            <a:noFill/>
                          </a:ln>
                          <a:solidFill>
                            <a:schemeClr val="tx1"/>
                          </a:solidFill>
                          <a:effectLst/>
                          <a:latin typeface="Times"/>
                        </a:rPr>
                        <a:t>-Statine+Ezétimibe</a:t>
                      </a:r>
                    </a:p>
                    <a:p>
                      <a:pPr marL="0" marR="0" lvl="0" indent="0" algn="l" defTabSz="914400" rtl="0" eaLnBrk="0" fontAlgn="base" latinLnBrk="0" hangingPunct="0">
                        <a:lnSpc>
                          <a:spcPct val="100000"/>
                        </a:lnSpc>
                        <a:spcBef>
                          <a:spcPct val="20000"/>
                        </a:spcBef>
                        <a:spcAft>
                          <a:spcPct val="0"/>
                        </a:spcAft>
                        <a:buClr>
                          <a:srgbClr val="FFFF00"/>
                        </a:buClr>
                        <a:buSzTx/>
                        <a:buFontTx/>
                        <a:buNone/>
                        <a:tabLst/>
                      </a:pPr>
                      <a:r>
                        <a:rPr kumimoji="0" lang="fr-CH" sz="1400" b="1" i="0" u="none" strike="noStrike" cap="none" normalizeH="0" baseline="0">
                          <a:ln>
                            <a:noFill/>
                          </a:ln>
                          <a:solidFill>
                            <a:schemeClr val="tx1"/>
                          </a:solidFill>
                          <a:effectLst/>
                          <a:latin typeface="Times"/>
                        </a:rPr>
                        <a:t>-Fibrate+Ezétimibe</a:t>
                      </a:r>
                    </a:p>
                    <a:p>
                      <a:pPr marL="0" marR="0" lvl="0" indent="0" algn="l" defTabSz="914400" rtl="0" eaLnBrk="0" fontAlgn="base" latinLnBrk="0" hangingPunct="0">
                        <a:lnSpc>
                          <a:spcPct val="100000"/>
                        </a:lnSpc>
                        <a:spcBef>
                          <a:spcPct val="20000"/>
                        </a:spcBef>
                        <a:spcAft>
                          <a:spcPct val="0"/>
                        </a:spcAft>
                        <a:buClr>
                          <a:srgbClr val="FFFF00"/>
                        </a:buClr>
                        <a:buSzTx/>
                        <a:buFontTx/>
                        <a:buNone/>
                        <a:tabLst/>
                      </a:pPr>
                      <a:r>
                        <a:rPr kumimoji="0" lang="fr-CH" sz="1400" b="1" i="0" u="none" strike="noStrike" cap="none" normalizeH="0" baseline="0">
                          <a:ln>
                            <a:noFill/>
                          </a:ln>
                          <a:solidFill>
                            <a:schemeClr val="tx1"/>
                          </a:solidFill>
                          <a:effectLst/>
                          <a:latin typeface="Times"/>
                        </a:rPr>
                        <a:t> (Statine+Fibrate*)</a:t>
                      </a:r>
                    </a:p>
                    <a:p>
                      <a:pPr marL="0" marR="0" lvl="0" indent="0" algn="l" defTabSz="914400" rtl="0" eaLnBrk="0" fontAlgn="base" latinLnBrk="0" hangingPunct="0">
                        <a:lnSpc>
                          <a:spcPct val="100000"/>
                        </a:lnSpc>
                        <a:spcBef>
                          <a:spcPct val="20000"/>
                        </a:spcBef>
                        <a:spcAft>
                          <a:spcPct val="0"/>
                        </a:spcAft>
                        <a:buClr>
                          <a:srgbClr val="FFFF00"/>
                        </a:buClr>
                        <a:buSzTx/>
                        <a:buFontTx/>
                        <a:buNone/>
                        <a:tabLst/>
                      </a:pPr>
                      <a:r>
                        <a:rPr kumimoji="0" lang="fr-CH" sz="1400" b="1" i="0" u="none" strike="noStrike" cap="none" normalizeH="0" baseline="0">
                          <a:ln>
                            <a:noFill/>
                          </a:ln>
                          <a:solidFill>
                            <a:schemeClr val="tx1"/>
                          </a:solidFill>
                          <a:effectLst/>
                          <a:latin typeface="Times"/>
                        </a:rPr>
                        <a:t>-Spécialiste ?</a:t>
                      </a:r>
                      <a:endParaRPr kumimoji="0" lang="fr-FR" sz="1400" b="1" i="0" u="none" strike="noStrike" cap="none" normalizeH="0" baseline="0">
                        <a:ln>
                          <a:noFill/>
                        </a:ln>
                        <a:solidFill>
                          <a:schemeClr val="tx1"/>
                        </a:solidFill>
                        <a:effectLst/>
                        <a:latin typeface="Times"/>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87313" marR="0" lvl="0" indent="-87313" algn="l" defTabSz="914400" rtl="0" eaLnBrk="0" fontAlgn="base" latinLnBrk="0" hangingPunct="0">
                        <a:lnSpc>
                          <a:spcPct val="100000"/>
                        </a:lnSpc>
                        <a:spcBef>
                          <a:spcPct val="20000"/>
                        </a:spcBef>
                        <a:spcAft>
                          <a:spcPct val="0"/>
                        </a:spcAft>
                        <a:buClr>
                          <a:srgbClr val="FFFF00"/>
                        </a:buClr>
                        <a:buSzTx/>
                        <a:buFontTx/>
                        <a:buNone/>
                        <a:tabLst/>
                      </a:pPr>
                      <a:r>
                        <a:rPr kumimoji="0" lang="fr-CH" sz="1400" b="1" i="0" u="none" strike="noStrike" cap="none" normalizeH="0" baseline="0">
                          <a:ln>
                            <a:noFill/>
                          </a:ln>
                          <a:solidFill>
                            <a:schemeClr val="tx1"/>
                          </a:solidFill>
                          <a:effectLst/>
                          <a:latin typeface="Times"/>
                        </a:rPr>
                        <a:t>-Consulter lipidologue</a:t>
                      </a:r>
                      <a:endParaRPr kumimoji="0" lang="fr-FR" sz="1400" b="1" i="0" u="none" strike="noStrike" cap="none" normalizeH="0" baseline="0">
                        <a:ln>
                          <a:noFill/>
                        </a:ln>
                        <a:solidFill>
                          <a:schemeClr val="tx1"/>
                        </a:solidFill>
                        <a:effectLst/>
                        <a:latin typeface="Times"/>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3"/>
                  </a:ext>
                </a:extLst>
              </a:tr>
            </a:tbl>
          </a:graphicData>
        </a:graphic>
      </p:graphicFrame>
      <p:sp>
        <p:nvSpPr>
          <p:cNvPr id="206877" name="Text Box 30"/>
          <p:cNvSpPr txBox="1">
            <a:spLocks noChangeArrowheads="1"/>
          </p:cNvSpPr>
          <p:nvPr/>
        </p:nvSpPr>
        <p:spPr bwMode="auto">
          <a:xfrm>
            <a:off x="611188" y="6157913"/>
            <a:ext cx="2105025" cy="336550"/>
          </a:xfrm>
          <a:prstGeom prst="rect">
            <a:avLst/>
          </a:prstGeom>
          <a:noFill/>
          <a:ln w="12700">
            <a:noFill/>
            <a:miter lim="800000"/>
            <a:headEnd type="none" w="sm" len="sm"/>
            <a:tailEnd type="none" w="sm" len="sm"/>
          </a:ln>
        </p:spPr>
        <p:txBody>
          <a:bodyPr wrap="none">
            <a:spAutoFit/>
          </a:bodyPr>
          <a:lstStyle/>
          <a:p>
            <a:pPr eaLnBrk="0" hangingPunct="0"/>
            <a:r>
              <a:rPr lang="fr-CH" sz="1600" b="1">
                <a:solidFill>
                  <a:schemeClr val="tx1"/>
                </a:solidFill>
              </a:rPr>
              <a:t>*Risque de myopathie</a:t>
            </a:r>
            <a:endParaRPr lang="fr-FR" sz="1600" b="1">
              <a:solidFill>
                <a:schemeClr val="tx1"/>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8897" name="Rectangle 2"/>
          <p:cNvSpPr>
            <a:spLocks noGrp="1" noChangeArrowheads="1"/>
          </p:cNvSpPr>
          <p:nvPr>
            <p:ph type="title"/>
          </p:nvPr>
        </p:nvSpPr>
        <p:spPr>
          <a:xfrm>
            <a:off x="304800" y="228600"/>
            <a:ext cx="8458200" cy="1524000"/>
          </a:xfrm>
        </p:spPr>
        <p:txBody>
          <a:bodyPr/>
          <a:lstStyle/>
          <a:p>
            <a:r>
              <a:rPr lang="fr-FR" altLang="fr-FR"/>
              <a:t>Le cholestérol</a:t>
            </a:r>
            <a:r>
              <a:rPr lang="fr-CH" altLang="fr-FR"/>
              <a:t> </a:t>
            </a:r>
            <a:r>
              <a:rPr lang="fr-FR" altLang="fr-FR"/>
              <a:t>: que faire</a:t>
            </a:r>
            <a:r>
              <a:rPr lang="fr-CH" altLang="fr-FR"/>
              <a:t> </a:t>
            </a:r>
            <a:r>
              <a:rPr lang="fr-FR" altLang="fr-FR"/>
              <a:t>?</a:t>
            </a:r>
          </a:p>
        </p:txBody>
      </p:sp>
      <p:sp>
        <p:nvSpPr>
          <p:cNvPr id="76803" name="Rectangle 3"/>
          <p:cNvSpPr>
            <a:spLocks noGrp="1" noChangeArrowheads="1"/>
          </p:cNvSpPr>
          <p:nvPr>
            <p:ph type="body" idx="1"/>
          </p:nvPr>
        </p:nvSpPr>
        <p:spPr>
          <a:xfrm>
            <a:off x="685800" y="1676400"/>
            <a:ext cx="7772400" cy="4114800"/>
          </a:xfrm>
        </p:spPr>
        <p:txBody>
          <a:bodyPr/>
          <a:lstStyle/>
          <a:p>
            <a:pPr>
              <a:lnSpc>
                <a:spcPct val="90000"/>
              </a:lnSpc>
            </a:pPr>
            <a:r>
              <a:rPr lang="fr-FR" altLang="fr-FR" sz="2800"/>
              <a:t>Maîtrisez votre poids</a:t>
            </a:r>
            <a:r>
              <a:rPr lang="fr-CH" altLang="fr-FR" sz="2800"/>
              <a:t> </a:t>
            </a:r>
            <a:r>
              <a:rPr lang="fr-FR" altLang="fr-FR" sz="2800"/>
              <a:t>!</a:t>
            </a:r>
          </a:p>
          <a:p>
            <a:pPr>
              <a:lnSpc>
                <a:spcPct val="90000"/>
              </a:lnSpc>
            </a:pPr>
            <a:r>
              <a:rPr lang="fr-FR" altLang="fr-FR" sz="2800"/>
              <a:t>Manger beaucoup de fruits</a:t>
            </a:r>
            <a:r>
              <a:rPr lang="fr-CH" altLang="fr-FR" sz="2800"/>
              <a:t> </a:t>
            </a:r>
            <a:r>
              <a:rPr lang="fr-FR" altLang="fr-FR" sz="2800"/>
              <a:t>!</a:t>
            </a:r>
          </a:p>
          <a:p>
            <a:pPr>
              <a:lnSpc>
                <a:spcPct val="90000"/>
              </a:lnSpc>
            </a:pPr>
            <a:r>
              <a:rPr lang="fr-FR" altLang="fr-FR" sz="2800"/>
              <a:t>Manger beaucoup de légumes</a:t>
            </a:r>
            <a:r>
              <a:rPr lang="fr-CH" altLang="fr-FR" sz="2800"/>
              <a:t> </a:t>
            </a:r>
            <a:r>
              <a:rPr lang="fr-FR" altLang="fr-FR" sz="2800"/>
              <a:t>!</a:t>
            </a:r>
          </a:p>
          <a:p>
            <a:pPr>
              <a:lnSpc>
                <a:spcPct val="90000"/>
              </a:lnSpc>
            </a:pPr>
            <a:r>
              <a:rPr lang="fr-FR" altLang="fr-FR" sz="2800"/>
              <a:t>Boire beaucoup</a:t>
            </a:r>
            <a:r>
              <a:rPr lang="fr-CH" altLang="fr-FR" sz="2800"/>
              <a:t> </a:t>
            </a:r>
            <a:r>
              <a:rPr lang="fr-FR" altLang="fr-FR" sz="2800"/>
              <a:t>!</a:t>
            </a:r>
          </a:p>
          <a:p>
            <a:pPr>
              <a:lnSpc>
                <a:spcPct val="90000"/>
              </a:lnSpc>
            </a:pPr>
            <a:r>
              <a:rPr lang="fr-FR" altLang="fr-FR" sz="2800"/>
              <a:t>Consommer de l’alcool avec modération (</a:t>
            </a:r>
            <a:r>
              <a:rPr lang="fr-FR" altLang="fr-FR" sz="2800">
                <a:solidFill>
                  <a:schemeClr val="tx2"/>
                </a:solidFill>
              </a:rPr>
              <a:t>2-3 dl de vin par jour </a:t>
            </a:r>
            <a:r>
              <a:rPr lang="fr-FR" altLang="fr-FR" sz="2800" u="sng">
                <a:solidFill>
                  <a:schemeClr val="tx2"/>
                </a:solidFill>
              </a:rPr>
              <a:t>au maximum</a:t>
            </a:r>
            <a:r>
              <a:rPr lang="fr-FR" altLang="fr-FR" sz="2800"/>
              <a:t>)</a:t>
            </a:r>
            <a:r>
              <a:rPr lang="fr-CH" altLang="fr-FR" sz="2800"/>
              <a:t> </a:t>
            </a:r>
            <a:r>
              <a:rPr lang="fr-FR" altLang="fr-FR" sz="2800"/>
              <a:t>!</a:t>
            </a:r>
          </a:p>
          <a:p>
            <a:pPr>
              <a:lnSpc>
                <a:spcPct val="90000"/>
              </a:lnSpc>
            </a:pPr>
            <a:r>
              <a:rPr lang="fr-FR" altLang="fr-FR" sz="2800"/>
              <a:t>Diminuer les apports en graisses dites saturées (surtout animales)</a:t>
            </a:r>
            <a:r>
              <a:rPr lang="fr-CH" altLang="fr-FR" sz="2800"/>
              <a:t> </a:t>
            </a:r>
            <a:r>
              <a:rPr lang="fr-FR" altLang="fr-FR" sz="2800"/>
              <a:t>!</a:t>
            </a:r>
          </a:p>
          <a:p>
            <a:pPr>
              <a:lnSpc>
                <a:spcPct val="90000"/>
              </a:lnSpc>
            </a:pPr>
            <a:r>
              <a:rPr lang="fr-FR" altLang="fr-FR" sz="2800"/>
              <a:t>Diminuez la consommation de cholestérol</a:t>
            </a:r>
            <a:r>
              <a:rPr lang="fr-CH" altLang="fr-FR" sz="2800"/>
              <a:t> </a:t>
            </a:r>
            <a:r>
              <a:rPr lang="fr-FR" altLang="fr-FR" sz="280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8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680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680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680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680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680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680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8771F22C-91E5-B14C-A45D-B62540618E3E}"/>
              </a:ext>
            </a:extLst>
          </p:cNvPr>
          <p:cNvPicPr>
            <a:picLocks noChangeAspect="1"/>
          </p:cNvPicPr>
          <p:nvPr/>
        </p:nvPicPr>
        <p:blipFill>
          <a:blip r:embed="rId2"/>
          <a:stretch>
            <a:fillRect/>
          </a:stretch>
        </p:blipFill>
        <p:spPr>
          <a:xfrm>
            <a:off x="280035" y="502920"/>
            <a:ext cx="8583930" cy="5852160"/>
          </a:xfrm>
          <a:prstGeom prst="rect">
            <a:avLst/>
          </a:prstGeom>
        </p:spPr>
      </p:pic>
    </p:spTree>
    <p:extLst>
      <p:ext uri="{BB962C8B-B14F-4D97-AF65-F5344CB8AC3E}">
        <p14:creationId xmlns:p14="http://schemas.microsoft.com/office/powerpoint/2010/main" val="28722715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9072755-B525-B24A-84F2-837DA1A6DDA1}"/>
              </a:ext>
            </a:extLst>
          </p:cNvPr>
          <p:cNvPicPr>
            <a:picLocks noChangeAspect="1"/>
          </p:cNvPicPr>
          <p:nvPr/>
        </p:nvPicPr>
        <p:blipFill>
          <a:blip r:embed="rId2"/>
          <a:stretch>
            <a:fillRect/>
          </a:stretch>
        </p:blipFill>
        <p:spPr>
          <a:xfrm>
            <a:off x="188595" y="228600"/>
            <a:ext cx="8766810" cy="6400800"/>
          </a:xfrm>
          <a:prstGeom prst="rect">
            <a:avLst/>
          </a:prstGeom>
        </p:spPr>
      </p:pic>
    </p:spTree>
    <p:extLst>
      <p:ext uri="{BB962C8B-B14F-4D97-AF65-F5344CB8AC3E}">
        <p14:creationId xmlns:p14="http://schemas.microsoft.com/office/powerpoint/2010/main" val="398774986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7" name="Rectangle 2"/>
          <p:cNvSpPr>
            <a:spLocks noGrp="1" noChangeArrowheads="1"/>
          </p:cNvSpPr>
          <p:nvPr>
            <p:ph type="title"/>
          </p:nvPr>
        </p:nvSpPr>
        <p:spPr>
          <a:xfrm>
            <a:off x="0" y="685800"/>
            <a:ext cx="9144000" cy="1143000"/>
          </a:xfrm>
        </p:spPr>
        <p:txBody>
          <a:bodyPr/>
          <a:lstStyle/>
          <a:p>
            <a:r>
              <a:rPr lang="fr-CH" altLang="fr-FR"/>
              <a:t>Diabète et risque cardio-vasculaire</a:t>
            </a:r>
            <a:endParaRPr lang="fr-FR" altLang="fr-FR"/>
          </a:p>
        </p:txBody>
      </p:sp>
      <p:sp>
        <p:nvSpPr>
          <p:cNvPr id="187398" name="Rectangle 3"/>
          <p:cNvSpPr>
            <a:spLocks noChangeArrowheads="1"/>
          </p:cNvSpPr>
          <p:nvPr/>
        </p:nvSpPr>
        <p:spPr bwMode="auto">
          <a:xfrm>
            <a:off x="2676525" y="6497638"/>
            <a:ext cx="4410075" cy="284162"/>
          </a:xfrm>
          <a:prstGeom prst="rect">
            <a:avLst/>
          </a:prstGeom>
          <a:noFill/>
          <a:ln w="9525">
            <a:noFill/>
            <a:miter lim="800000"/>
            <a:headEnd/>
            <a:tailEnd/>
          </a:ln>
        </p:spPr>
        <p:txBody>
          <a:bodyPr>
            <a:spAutoFit/>
          </a:bodyPr>
          <a:lstStyle/>
          <a:p>
            <a:pPr algn="r" eaLnBrk="0" hangingPunct="0">
              <a:lnSpc>
                <a:spcPct val="90000"/>
              </a:lnSpc>
              <a:spcBef>
                <a:spcPct val="50000"/>
              </a:spcBef>
            </a:pPr>
            <a:r>
              <a:rPr lang="de-DE" altLang="fr-FR" sz="1400" b="1">
                <a:solidFill>
                  <a:schemeClr val="folHlink"/>
                </a:solidFill>
                <a:latin typeface="Arial" charset="0"/>
              </a:rPr>
              <a:t>Haffner SM et al, N Engl J Med 339: 229-234, 1998</a:t>
            </a:r>
            <a:endParaRPr lang="de-DE" altLang="fr-FR" sz="1200" b="1">
              <a:solidFill>
                <a:schemeClr val="folHlink"/>
              </a:solidFill>
              <a:latin typeface="Arial" charset="0"/>
            </a:endParaRPr>
          </a:p>
        </p:txBody>
      </p:sp>
      <p:graphicFrame>
        <p:nvGraphicFramePr>
          <p:cNvPr id="187396" name="Object 4"/>
          <p:cNvGraphicFramePr>
            <a:graphicFrameLocks noChangeAspect="1"/>
          </p:cNvGraphicFramePr>
          <p:nvPr/>
        </p:nvGraphicFramePr>
        <p:xfrm>
          <a:off x="1066800" y="2286000"/>
          <a:ext cx="7061200" cy="4330700"/>
        </p:xfrm>
        <a:graphic>
          <a:graphicData uri="http://schemas.openxmlformats.org/presentationml/2006/ole">
            <mc:AlternateContent xmlns:mc="http://schemas.openxmlformats.org/markup-compatibility/2006">
              <mc:Choice xmlns:v="urn:schemas-microsoft-com:vml" Requires="v">
                <p:oleObj spid="_x0000_s187416" name="Feuille de calcul" r:id="rId4" imgW="9134427" imgH="5600632" progId="Excel.Sheet.8">
                  <p:embed/>
                </p:oleObj>
              </mc:Choice>
              <mc:Fallback>
                <p:oleObj name="Feuille de calcul" r:id="rId4" imgW="9134427" imgH="5600632" progId="Excel.Sheet.8">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2286000"/>
                        <a:ext cx="7061200" cy="433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7399" name="Text Box 5" descr="Vertikal dunkel"/>
          <p:cNvSpPr txBox="1">
            <a:spLocks noChangeArrowheads="1"/>
          </p:cNvSpPr>
          <p:nvPr/>
        </p:nvSpPr>
        <p:spPr bwMode="auto">
          <a:xfrm>
            <a:off x="2087563" y="2982913"/>
            <a:ext cx="2306637" cy="412750"/>
          </a:xfrm>
          <a:prstGeom prst="rect">
            <a:avLst/>
          </a:prstGeom>
          <a:noFill/>
          <a:ln w="50800">
            <a:noFill/>
            <a:miter lim="800000"/>
            <a:headEnd type="none" w="sm" len="sm"/>
            <a:tailEnd type="none" w="sm" len="sm"/>
          </a:ln>
        </p:spPr>
        <p:txBody>
          <a:bodyPr>
            <a:spAutoFit/>
          </a:bodyPr>
          <a:lstStyle/>
          <a:p>
            <a:pPr algn="ctr" eaLnBrk="0" hangingPunct="0">
              <a:spcBef>
                <a:spcPct val="50000"/>
              </a:spcBef>
            </a:pPr>
            <a:r>
              <a:rPr lang="de-DE" altLang="fr-FR" sz="2100" b="1">
                <a:solidFill>
                  <a:srgbClr val="FFFFFF"/>
                </a:solidFill>
                <a:latin typeface="Arial" charset="0"/>
              </a:rPr>
              <a:t>no diabetes</a:t>
            </a:r>
            <a:endParaRPr lang="de-DE" altLang="fr-FR" sz="2100">
              <a:solidFill>
                <a:schemeClr val="hlink"/>
              </a:solidFill>
              <a:latin typeface="Arial" charset="0"/>
            </a:endParaRPr>
          </a:p>
        </p:txBody>
      </p:sp>
      <p:sp>
        <p:nvSpPr>
          <p:cNvPr id="187400" name="Text Box 6" descr="Vertikal dunkel"/>
          <p:cNvSpPr txBox="1">
            <a:spLocks noChangeArrowheads="1"/>
          </p:cNvSpPr>
          <p:nvPr/>
        </p:nvSpPr>
        <p:spPr bwMode="auto">
          <a:xfrm>
            <a:off x="4602163" y="2982913"/>
            <a:ext cx="2828925" cy="412750"/>
          </a:xfrm>
          <a:prstGeom prst="rect">
            <a:avLst/>
          </a:prstGeom>
          <a:noFill/>
          <a:ln w="50800">
            <a:noFill/>
            <a:miter lim="800000"/>
            <a:headEnd type="none" w="sm" len="sm"/>
            <a:tailEnd type="none" w="sm" len="sm"/>
          </a:ln>
        </p:spPr>
        <p:txBody>
          <a:bodyPr>
            <a:spAutoFit/>
          </a:bodyPr>
          <a:lstStyle/>
          <a:p>
            <a:pPr algn="ctr" eaLnBrk="0" hangingPunct="0">
              <a:spcBef>
                <a:spcPct val="50000"/>
              </a:spcBef>
            </a:pPr>
            <a:r>
              <a:rPr lang="de-DE" altLang="fr-FR" sz="2100" b="1">
                <a:solidFill>
                  <a:srgbClr val="FFFF00"/>
                </a:solidFill>
                <a:latin typeface="Arial" charset="0"/>
              </a:rPr>
              <a:t>diabetes</a:t>
            </a:r>
          </a:p>
        </p:txBody>
      </p:sp>
      <p:sp>
        <p:nvSpPr>
          <p:cNvPr id="187401" name="Text Box 7"/>
          <p:cNvSpPr txBox="1">
            <a:spLocks noChangeArrowheads="1"/>
          </p:cNvSpPr>
          <p:nvPr/>
        </p:nvSpPr>
        <p:spPr bwMode="auto">
          <a:xfrm>
            <a:off x="1085850" y="1812925"/>
            <a:ext cx="5922963" cy="396875"/>
          </a:xfrm>
          <a:prstGeom prst="rect">
            <a:avLst/>
          </a:prstGeom>
          <a:noFill/>
          <a:ln w="9525">
            <a:noFill/>
            <a:miter lim="800000"/>
            <a:headEnd/>
            <a:tailEnd/>
          </a:ln>
        </p:spPr>
        <p:txBody>
          <a:bodyPr wrap="none">
            <a:spAutoFit/>
          </a:bodyPr>
          <a:lstStyle/>
          <a:p>
            <a:pPr eaLnBrk="0" hangingPunct="0"/>
            <a:r>
              <a:rPr lang="en-US" altLang="fr-FR">
                <a:solidFill>
                  <a:srgbClr val="FFFFFF"/>
                </a:solidFill>
                <a:latin typeface="Arial" charset="0"/>
              </a:rPr>
              <a:t>Évènements combinés : Infarctus, AVC, décès C-V</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2"/>
          <p:cNvSpPr>
            <a:spLocks noGrp="1" noChangeArrowheads="1"/>
          </p:cNvSpPr>
          <p:nvPr>
            <p:ph type="title"/>
          </p:nvPr>
        </p:nvSpPr>
        <p:spPr/>
        <p:txBody>
          <a:bodyPr/>
          <a:lstStyle/>
          <a:p>
            <a:r>
              <a:rPr lang="fr-CH" sz="4000"/>
              <a:t>Objectifs thérapeutiques chez le diabétique de type 2</a:t>
            </a:r>
            <a:endParaRPr lang="fr-FR" sz="4000"/>
          </a:p>
        </p:txBody>
      </p:sp>
      <p:graphicFrame>
        <p:nvGraphicFramePr>
          <p:cNvPr id="193539" name="Group 3"/>
          <p:cNvGraphicFramePr>
            <a:graphicFrameLocks noGrp="1"/>
          </p:cNvGraphicFramePr>
          <p:nvPr>
            <p:ph idx="1"/>
          </p:nvPr>
        </p:nvGraphicFramePr>
        <p:xfrm>
          <a:off x="685800" y="2133600"/>
          <a:ext cx="7772400" cy="4178110"/>
        </p:xfrm>
        <a:graphic>
          <a:graphicData uri="http://schemas.openxmlformats.org/drawingml/2006/table">
            <a:tbl>
              <a:tblPr/>
              <a:tblGrid>
                <a:gridCol w="3886200">
                  <a:extLst>
                    <a:ext uri="{9D8B030D-6E8A-4147-A177-3AD203B41FA5}">
                      <a16:colId xmlns:a16="http://schemas.microsoft.com/office/drawing/2014/main" val="20000"/>
                    </a:ext>
                  </a:extLst>
                </a:gridCol>
                <a:gridCol w="2447925">
                  <a:extLst>
                    <a:ext uri="{9D8B030D-6E8A-4147-A177-3AD203B41FA5}">
                      <a16:colId xmlns:a16="http://schemas.microsoft.com/office/drawing/2014/main" val="20001"/>
                    </a:ext>
                  </a:extLst>
                </a:gridCol>
                <a:gridCol w="1438275">
                  <a:extLst>
                    <a:ext uri="{9D8B030D-6E8A-4147-A177-3AD203B41FA5}">
                      <a16:colId xmlns:a16="http://schemas.microsoft.com/office/drawing/2014/main" val="20002"/>
                    </a:ext>
                  </a:extLst>
                </a:gridCol>
              </a:tblGrid>
              <a:tr h="823913">
                <a:tc>
                  <a:txBody>
                    <a:bodyPr/>
                    <a:lstStyle/>
                    <a:p>
                      <a:pPr marL="0" marR="0" lvl="0" indent="0" algn="l" defTabSz="914400" rtl="0" eaLnBrk="0" fontAlgn="base" latinLnBrk="0" hangingPunct="0">
                        <a:lnSpc>
                          <a:spcPct val="100000"/>
                        </a:lnSpc>
                        <a:spcBef>
                          <a:spcPct val="20000"/>
                        </a:spcBef>
                        <a:spcAft>
                          <a:spcPct val="0"/>
                        </a:spcAft>
                        <a:buClr>
                          <a:srgbClr val="FFFF00"/>
                        </a:buClr>
                        <a:buSzTx/>
                        <a:buFontTx/>
                        <a:buNone/>
                        <a:tabLst/>
                      </a:pPr>
                      <a:r>
                        <a:rPr kumimoji="0" lang="fr-CH" sz="2400" b="0" i="0" u="none" strike="noStrike" cap="none" normalizeH="0" baseline="0">
                          <a:ln>
                            <a:noFill/>
                          </a:ln>
                          <a:solidFill>
                            <a:schemeClr val="tx1"/>
                          </a:solidFill>
                          <a:effectLst/>
                          <a:latin typeface="Times" pitchFamily="18" charset="0"/>
                        </a:rPr>
                        <a:t>HbA1c</a:t>
                      </a:r>
                      <a:endParaRPr kumimoji="0" lang="fr-FR" sz="2400" b="0" i="0" u="none" strike="noStrike" cap="none" normalizeH="0" baseline="0">
                        <a:ln>
                          <a:noFill/>
                        </a:ln>
                        <a:solidFill>
                          <a:schemeClr val="tx1"/>
                        </a:solidFill>
                        <a:effectLst/>
                        <a:latin typeface="Times" pitchFamily="18"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FFFF00"/>
                        </a:buClr>
                        <a:buSzTx/>
                        <a:buFontTx/>
                        <a:buNone/>
                        <a:tabLst/>
                      </a:pPr>
                      <a:r>
                        <a:rPr kumimoji="0" lang="fr-CH" sz="2400" b="0" i="0" u="none" strike="noStrike" cap="none" normalizeH="0" baseline="0">
                          <a:ln>
                            <a:noFill/>
                          </a:ln>
                          <a:solidFill>
                            <a:schemeClr val="tx1"/>
                          </a:solidFill>
                          <a:effectLst/>
                          <a:latin typeface="Times" pitchFamily="18" charset="0"/>
                        </a:rPr>
                        <a:t>HbA1C (%)</a:t>
                      </a:r>
                      <a:endParaRPr kumimoji="0" lang="fr-FR" sz="2400" b="0" i="0" u="none" strike="noStrike" cap="none" normalizeH="0" baseline="0">
                        <a:ln>
                          <a:noFill/>
                        </a:ln>
                        <a:solidFill>
                          <a:schemeClr val="tx1"/>
                        </a:solidFill>
                        <a:effectLst/>
                        <a:latin typeface="Times" pitchFamily="18"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FFFF00"/>
                        </a:buClr>
                        <a:buSzTx/>
                        <a:buFontTx/>
                        <a:buNone/>
                        <a:tabLst/>
                      </a:pPr>
                      <a:r>
                        <a:rPr kumimoji="0" lang="fr-CH" sz="2400" b="0" i="0" u="sng" strike="noStrike" cap="none" normalizeH="0" baseline="0">
                          <a:ln>
                            <a:noFill/>
                          </a:ln>
                          <a:solidFill>
                            <a:schemeClr val="tx1"/>
                          </a:solidFill>
                          <a:effectLst/>
                          <a:latin typeface="Times" pitchFamily="18" charset="0"/>
                        </a:rPr>
                        <a:t>&lt;</a:t>
                      </a:r>
                      <a:r>
                        <a:rPr kumimoji="0" lang="fr-CH" sz="2400" b="0" i="0" u="none" strike="noStrike" cap="none" normalizeH="0" baseline="0">
                          <a:ln>
                            <a:noFill/>
                          </a:ln>
                          <a:solidFill>
                            <a:schemeClr val="tx1"/>
                          </a:solidFill>
                          <a:effectLst/>
                          <a:latin typeface="Times" pitchFamily="18" charset="0"/>
                        </a:rPr>
                        <a:t> 6.1</a:t>
                      </a:r>
                      <a:endParaRPr kumimoji="0" lang="fr-FR" sz="2400" b="0" i="0" u="none" strike="noStrike" cap="none" normalizeH="0" baseline="0">
                        <a:ln>
                          <a:noFill/>
                        </a:ln>
                        <a:solidFill>
                          <a:schemeClr val="tx1"/>
                        </a:solidFill>
                        <a:effectLst/>
                        <a:latin typeface="Times" pitchFamily="18"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822325">
                <a:tc>
                  <a:txBody>
                    <a:bodyPr/>
                    <a:lstStyle/>
                    <a:p>
                      <a:pPr marL="0" marR="0" lvl="0" indent="0" algn="l" defTabSz="914400" rtl="0" eaLnBrk="0" fontAlgn="base" latinLnBrk="0" hangingPunct="0">
                        <a:lnSpc>
                          <a:spcPct val="100000"/>
                        </a:lnSpc>
                        <a:spcBef>
                          <a:spcPct val="20000"/>
                        </a:spcBef>
                        <a:spcAft>
                          <a:spcPct val="0"/>
                        </a:spcAft>
                        <a:buClr>
                          <a:srgbClr val="FFFF00"/>
                        </a:buClr>
                        <a:buSzTx/>
                        <a:buFontTx/>
                        <a:buNone/>
                        <a:tabLst/>
                      </a:pPr>
                      <a:r>
                        <a:rPr kumimoji="0" lang="fr-CH" sz="2400" b="0" i="0" u="none" strike="noStrike" cap="none" normalizeH="0" baseline="0">
                          <a:ln>
                            <a:noFill/>
                          </a:ln>
                          <a:solidFill>
                            <a:schemeClr val="tx1"/>
                          </a:solidFill>
                          <a:effectLst/>
                          <a:latin typeface="Times" pitchFamily="18" charset="0"/>
                        </a:rPr>
                        <a:t>Glycémie plasmatique vieneuse (mmol/l)</a:t>
                      </a:r>
                      <a:endParaRPr kumimoji="0" lang="fr-FR" sz="2400" b="0" i="0" u="none" strike="noStrike" cap="none" normalizeH="0" baseline="0">
                        <a:ln>
                          <a:noFill/>
                        </a:ln>
                        <a:solidFill>
                          <a:schemeClr val="tx1"/>
                        </a:solidFill>
                        <a:effectLst/>
                        <a:latin typeface="Times" pitchFamily="18"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FFFF00"/>
                        </a:buClr>
                        <a:buSzTx/>
                        <a:buFontTx/>
                        <a:buNone/>
                        <a:tabLst/>
                      </a:pPr>
                      <a:r>
                        <a:rPr kumimoji="0" lang="fr-CH" sz="2400" b="0" i="0" u="none" strike="noStrike" cap="none" normalizeH="0" baseline="0">
                          <a:ln>
                            <a:noFill/>
                          </a:ln>
                          <a:solidFill>
                            <a:schemeClr val="tx1"/>
                          </a:solidFill>
                          <a:effectLst/>
                          <a:latin typeface="Times" pitchFamily="18" charset="0"/>
                        </a:rPr>
                        <a:t>A jeûn</a:t>
                      </a:r>
                      <a:endParaRPr kumimoji="0" lang="fr-FR" sz="2400" b="0" i="0" u="none" strike="noStrike" cap="none" normalizeH="0" baseline="0">
                        <a:ln>
                          <a:noFill/>
                        </a:ln>
                        <a:solidFill>
                          <a:schemeClr val="tx1"/>
                        </a:solidFill>
                        <a:effectLst/>
                        <a:latin typeface="Times" pitchFamily="18"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FFFF00"/>
                        </a:buClr>
                        <a:buSzTx/>
                        <a:buFontTx/>
                        <a:buNone/>
                        <a:tabLst/>
                      </a:pPr>
                      <a:r>
                        <a:rPr kumimoji="0" lang="fr-CH" sz="2400" b="0" i="0" u="sng" strike="noStrike" cap="none" normalizeH="0" baseline="0">
                          <a:ln>
                            <a:noFill/>
                          </a:ln>
                          <a:solidFill>
                            <a:schemeClr val="tx1"/>
                          </a:solidFill>
                          <a:effectLst/>
                          <a:latin typeface="Times" pitchFamily="18" charset="0"/>
                        </a:rPr>
                        <a:t>&lt;</a:t>
                      </a:r>
                      <a:r>
                        <a:rPr kumimoji="0" lang="fr-CH" sz="2400" b="0" i="0" u="none" strike="noStrike" cap="none" normalizeH="0" baseline="0">
                          <a:ln>
                            <a:noFill/>
                          </a:ln>
                          <a:solidFill>
                            <a:schemeClr val="tx1"/>
                          </a:solidFill>
                          <a:effectLst/>
                          <a:latin typeface="Times" pitchFamily="18" charset="0"/>
                        </a:rPr>
                        <a:t> 6.0</a:t>
                      </a:r>
                      <a:endParaRPr kumimoji="0" lang="fr-FR" sz="2400" b="0" i="0" u="none" strike="noStrike" cap="none" normalizeH="0" baseline="0">
                        <a:ln>
                          <a:noFill/>
                        </a:ln>
                        <a:solidFill>
                          <a:schemeClr val="tx1"/>
                        </a:solidFill>
                        <a:effectLst/>
                        <a:latin typeface="Times" pitchFamily="18"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873125">
                <a:tc>
                  <a:txBody>
                    <a:bodyPr/>
                    <a:lstStyle/>
                    <a:p>
                      <a:pPr marL="0" marR="0" lvl="0" indent="0" algn="l" defTabSz="914400" rtl="0" eaLnBrk="0" fontAlgn="base" latinLnBrk="0" hangingPunct="0">
                        <a:lnSpc>
                          <a:spcPct val="100000"/>
                        </a:lnSpc>
                        <a:spcBef>
                          <a:spcPct val="20000"/>
                        </a:spcBef>
                        <a:spcAft>
                          <a:spcPct val="0"/>
                        </a:spcAft>
                        <a:buClr>
                          <a:srgbClr val="FFFF00"/>
                        </a:buClr>
                        <a:buSzTx/>
                        <a:buFontTx/>
                        <a:buNone/>
                        <a:tabLst/>
                      </a:pPr>
                      <a:r>
                        <a:rPr kumimoji="0" lang="fr-CH" sz="2400" b="0" i="0" u="none" strike="noStrike" cap="none" normalizeH="0" baseline="0">
                          <a:ln>
                            <a:noFill/>
                          </a:ln>
                          <a:solidFill>
                            <a:schemeClr val="tx1"/>
                          </a:solidFill>
                          <a:effectLst/>
                          <a:latin typeface="Times" pitchFamily="18" charset="0"/>
                        </a:rPr>
                        <a:t>Auto-contrôle glycémique (sang complet) (mmol/l)</a:t>
                      </a:r>
                      <a:endParaRPr kumimoji="0" lang="fr-FR" sz="2400" b="0" i="0" u="none" strike="noStrike" cap="none" normalizeH="0" baseline="0">
                        <a:ln>
                          <a:noFill/>
                        </a:ln>
                        <a:solidFill>
                          <a:schemeClr val="tx1"/>
                        </a:solidFill>
                        <a:effectLst/>
                        <a:latin typeface="Times" pitchFamily="18"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FFFF00"/>
                        </a:buClr>
                        <a:buSzTx/>
                        <a:buFontTx/>
                        <a:buNone/>
                        <a:tabLst/>
                      </a:pPr>
                      <a:r>
                        <a:rPr kumimoji="0" lang="fr-CH" sz="2400" b="0" i="0" u="none" strike="noStrike" cap="none" normalizeH="0" baseline="0">
                          <a:ln>
                            <a:noFill/>
                          </a:ln>
                          <a:solidFill>
                            <a:schemeClr val="tx1"/>
                          </a:solidFill>
                          <a:effectLst/>
                          <a:latin typeface="Times" pitchFamily="18" charset="0"/>
                        </a:rPr>
                        <a:t>A jeûn</a:t>
                      </a:r>
                    </a:p>
                    <a:p>
                      <a:pPr marL="0" marR="0" lvl="0" indent="0" algn="l" defTabSz="914400" rtl="0" eaLnBrk="0" fontAlgn="base" latinLnBrk="0" hangingPunct="0">
                        <a:lnSpc>
                          <a:spcPct val="100000"/>
                        </a:lnSpc>
                        <a:spcBef>
                          <a:spcPct val="20000"/>
                        </a:spcBef>
                        <a:spcAft>
                          <a:spcPct val="0"/>
                        </a:spcAft>
                        <a:buClr>
                          <a:srgbClr val="FFFF00"/>
                        </a:buClr>
                        <a:buSzTx/>
                        <a:buFontTx/>
                        <a:buNone/>
                        <a:tabLst/>
                      </a:pPr>
                      <a:r>
                        <a:rPr kumimoji="0" lang="fr-CH" sz="2400" b="0" i="0" u="none" strike="noStrike" cap="none" normalizeH="0" baseline="0">
                          <a:ln>
                            <a:noFill/>
                          </a:ln>
                          <a:solidFill>
                            <a:schemeClr val="tx1"/>
                          </a:solidFill>
                          <a:effectLst/>
                          <a:latin typeface="Times" pitchFamily="18" charset="0"/>
                        </a:rPr>
                        <a:t>Post prandial</a:t>
                      </a:r>
                      <a:endParaRPr kumimoji="0" lang="fr-FR" sz="2400" b="0" i="0" u="none" strike="noStrike" cap="none" normalizeH="0" baseline="0">
                        <a:ln>
                          <a:noFill/>
                        </a:ln>
                        <a:solidFill>
                          <a:schemeClr val="tx1"/>
                        </a:solidFill>
                        <a:effectLst/>
                        <a:latin typeface="Times" pitchFamily="18"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FFFF00"/>
                        </a:buClr>
                        <a:buSzTx/>
                        <a:buFontTx/>
                        <a:buNone/>
                        <a:tabLst/>
                      </a:pPr>
                      <a:r>
                        <a:rPr kumimoji="0" lang="fr-CH" sz="2400" b="0" i="0" u="none" strike="noStrike" cap="none" normalizeH="0" baseline="0">
                          <a:ln>
                            <a:noFill/>
                          </a:ln>
                          <a:solidFill>
                            <a:schemeClr val="tx1"/>
                          </a:solidFill>
                          <a:effectLst/>
                          <a:latin typeface="Times" pitchFamily="18" charset="0"/>
                        </a:rPr>
                        <a:t>4.0-5.0</a:t>
                      </a:r>
                    </a:p>
                    <a:p>
                      <a:pPr marL="0" marR="0" lvl="0" indent="0" algn="l" defTabSz="914400" rtl="0" eaLnBrk="0" fontAlgn="base" latinLnBrk="0" hangingPunct="0">
                        <a:lnSpc>
                          <a:spcPct val="100000"/>
                        </a:lnSpc>
                        <a:spcBef>
                          <a:spcPct val="20000"/>
                        </a:spcBef>
                        <a:spcAft>
                          <a:spcPct val="0"/>
                        </a:spcAft>
                        <a:buClr>
                          <a:srgbClr val="FFFF00"/>
                        </a:buClr>
                        <a:buSzTx/>
                        <a:buFontTx/>
                        <a:buNone/>
                        <a:tabLst/>
                      </a:pPr>
                      <a:r>
                        <a:rPr kumimoji="0" lang="fr-CH" sz="2400" b="0" i="0" u="none" strike="noStrike" cap="none" normalizeH="0" baseline="0">
                          <a:ln>
                            <a:noFill/>
                          </a:ln>
                          <a:solidFill>
                            <a:schemeClr val="tx1"/>
                          </a:solidFill>
                          <a:effectLst/>
                          <a:latin typeface="Times" pitchFamily="18" charset="0"/>
                        </a:rPr>
                        <a:t>4.0-7.5</a:t>
                      </a:r>
                      <a:endParaRPr kumimoji="0" lang="fr-FR" sz="2400" b="0" i="0" u="none" strike="noStrike" cap="none" normalizeH="0" baseline="0">
                        <a:ln>
                          <a:noFill/>
                        </a:ln>
                        <a:solidFill>
                          <a:schemeClr val="tx1"/>
                        </a:solidFill>
                        <a:effectLst/>
                        <a:latin typeface="Times" pitchFamily="18"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r h="555625">
                <a:tc>
                  <a:txBody>
                    <a:bodyPr/>
                    <a:lstStyle/>
                    <a:p>
                      <a:pPr marL="0" marR="0" lvl="0" indent="0" algn="l" defTabSz="914400" rtl="0" eaLnBrk="0" fontAlgn="base" latinLnBrk="0" hangingPunct="0">
                        <a:lnSpc>
                          <a:spcPct val="100000"/>
                        </a:lnSpc>
                        <a:spcBef>
                          <a:spcPct val="20000"/>
                        </a:spcBef>
                        <a:spcAft>
                          <a:spcPct val="0"/>
                        </a:spcAft>
                        <a:buClr>
                          <a:srgbClr val="FFFF00"/>
                        </a:buClr>
                        <a:buSzTx/>
                        <a:buFontTx/>
                        <a:buNone/>
                        <a:tabLst/>
                      </a:pPr>
                      <a:r>
                        <a:rPr kumimoji="0" lang="fr-CH" sz="2400" b="0" i="0" u="none" strike="noStrike" cap="none" normalizeH="0" baseline="0">
                          <a:ln>
                            <a:noFill/>
                          </a:ln>
                          <a:solidFill>
                            <a:schemeClr val="tx1"/>
                          </a:solidFill>
                          <a:effectLst/>
                          <a:latin typeface="Times" pitchFamily="18" charset="0"/>
                        </a:rPr>
                        <a:t>Pression artérielle</a:t>
                      </a:r>
                      <a:endParaRPr kumimoji="0" lang="fr-FR" sz="2400" b="0" i="0" u="none" strike="noStrike" cap="none" normalizeH="0" baseline="0">
                        <a:ln>
                          <a:noFill/>
                        </a:ln>
                        <a:solidFill>
                          <a:schemeClr val="tx1"/>
                        </a:solidFill>
                        <a:effectLst/>
                        <a:latin typeface="Times" pitchFamily="18"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FFFF00"/>
                        </a:buClr>
                        <a:buSzTx/>
                        <a:buFontTx/>
                        <a:buNone/>
                        <a:tabLst/>
                      </a:pPr>
                      <a:r>
                        <a:rPr kumimoji="0" lang="fr-CH" sz="2400" b="0" i="0" u="none" strike="noStrike" cap="none" normalizeH="0" baseline="0">
                          <a:ln>
                            <a:noFill/>
                          </a:ln>
                          <a:solidFill>
                            <a:schemeClr val="tx1"/>
                          </a:solidFill>
                          <a:effectLst/>
                          <a:latin typeface="Times" pitchFamily="18" charset="0"/>
                        </a:rPr>
                        <a:t>mm Hg</a:t>
                      </a:r>
                      <a:endParaRPr kumimoji="0" lang="fr-FR" sz="2400" b="0" i="0" u="none" strike="noStrike" cap="none" normalizeH="0" baseline="0">
                        <a:ln>
                          <a:noFill/>
                        </a:ln>
                        <a:solidFill>
                          <a:schemeClr val="tx1"/>
                        </a:solidFill>
                        <a:effectLst/>
                        <a:latin typeface="Times" pitchFamily="18"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FFFF00"/>
                        </a:buClr>
                        <a:buSzTx/>
                        <a:buFontTx/>
                        <a:buNone/>
                        <a:tabLst/>
                      </a:pPr>
                      <a:r>
                        <a:rPr kumimoji="0" lang="fr-CH" sz="2400" b="0" i="0" u="none" strike="noStrike" cap="none" normalizeH="0" baseline="0">
                          <a:ln>
                            <a:noFill/>
                          </a:ln>
                          <a:solidFill>
                            <a:schemeClr val="tx1"/>
                          </a:solidFill>
                          <a:effectLst/>
                          <a:latin typeface="Times" pitchFamily="18" charset="0"/>
                        </a:rPr>
                        <a:t>&lt; 130/80</a:t>
                      </a:r>
                      <a:endParaRPr kumimoji="0" lang="fr-FR" sz="2400" b="0" i="0" u="none" strike="noStrike" cap="none" normalizeH="0" baseline="0">
                        <a:ln>
                          <a:noFill/>
                        </a:ln>
                        <a:solidFill>
                          <a:schemeClr val="tx1"/>
                        </a:solidFill>
                        <a:effectLst/>
                        <a:latin typeface="Times" pitchFamily="18"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3"/>
                  </a:ext>
                </a:extLst>
              </a:tr>
              <a:tr h="504825">
                <a:tc>
                  <a:txBody>
                    <a:bodyPr/>
                    <a:lstStyle/>
                    <a:p>
                      <a:pPr marL="0" marR="0" lvl="0" indent="0" algn="l" defTabSz="914400" rtl="0" eaLnBrk="0" fontAlgn="base" latinLnBrk="0" hangingPunct="0">
                        <a:lnSpc>
                          <a:spcPct val="100000"/>
                        </a:lnSpc>
                        <a:spcBef>
                          <a:spcPct val="20000"/>
                        </a:spcBef>
                        <a:spcAft>
                          <a:spcPct val="0"/>
                        </a:spcAft>
                        <a:buClr>
                          <a:srgbClr val="FFFF00"/>
                        </a:buClr>
                        <a:buSzTx/>
                        <a:buFontTx/>
                        <a:buNone/>
                        <a:tabLst/>
                      </a:pPr>
                      <a:r>
                        <a:rPr kumimoji="0" lang="fr-CH" sz="2400" b="0" i="0" u="none" strike="noStrike" cap="none" normalizeH="0" baseline="0">
                          <a:ln>
                            <a:noFill/>
                          </a:ln>
                          <a:solidFill>
                            <a:schemeClr val="tx1"/>
                          </a:solidFill>
                          <a:effectLst/>
                          <a:latin typeface="Times" pitchFamily="18" charset="0"/>
                        </a:rPr>
                        <a:t>Cholestérol total</a:t>
                      </a:r>
                      <a:endParaRPr kumimoji="0" lang="fr-FR" sz="2400" b="0" i="0" u="none" strike="noStrike" cap="none" normalizeH="0" baseline="0">
                        <a:ln>
                          <a:noFill/>
                        </a:ln>
                        <a:solidFill>
                          <a:schemeClr val="tx1"/>
                        </a:solidFill>
                        <a:effectLst/>
                        <a:latin typeface="Times" pitchFamily="18"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FFFF00"/>
                        </a:buClr>
                        <a:buSzTx/>
                        <a:buFontTx/>
                        <a:buNone/>
                        <a:tabLst/>
                      </a:pPr>
                      <a:r>
                        <a:rPr kumimoji="0" lang="fr-CH" sz="2400" b="0" i="0" u="none" strike="noStrike" cap="none" normalizeH="0" baseline="0">
                          <a:ln>
                            <a:noFill/>
                          </a:ln>
                          <a:solidFill>
                            <a:schemeClr val="tx1"/>
                          </a:solidFill>
                          <a:effectLst/>
                          <a:latin typeface="Times" pitchFamily="18" charset="0"/>
                        </a:rPr>
                        <a:t>mmol/l</a:t>
                      </a:r>
                      <a:endParaRPr kumimoji="0" lang="fr-FR" sz="2400" b="0" i="0" u="none" strike="noStrike" cap="none" normalizeH="0" baseline="0">
                        <a:ln>
                          <a:noFill/>
                        </a:ln>
                        <a:solidFill>
                          <a:schemeClr val="tx1"/>
                        </a:solidFill>
                        <a:effectLst/>
                        <a:latin typeface="Times" pitchFamily="18"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FFFF00"/>
                        </a:buClr>
                        <a:buSzTx/>
                        <a:buFontTx/>
                        <a:buNone/>
                        <a:tabLst/>
                      </a:pPr>
                      <a:r>
                        <a:rPr kumimoji="0" lang="fr-CH" sz="2400" b="0" i="0" u="none" strike="noStrike" cap="none" normalizeH="0" baseline="0">
                          <a:ln>
                            <a:noFill/>
                          </a:ln>
                          <a:solidFill>
                            <a:schemeClr val="tx1"/>
                          </a:solidFill>
                          <a:effectLst/>
                          <a:latin typeface="Times" pitchFamily="18" charset="0"/>
                        </a:rPr>
                        <a:t>&lt; 4.5</a:t>
                      </a:r>
                      <a:endParaRPr kumimoji="0" lang="fr-FR" sz="2400" b="0" i="0" u="none" strike="noStrike" cap="none" normalizeH="0" baseline="0">
                        <a:ln>
                          <a:noFill/>
                        </a:ln>
                        <a:solidFill>
                          <a:schemeClr val="tx1"/>
                        </a:solidFill>
                        <a:effectLst/>
                        <a:latin typeface="Times" pitchFamily="18"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4"/>
                  </a:ext>
                </a:extLst>
              </a:tr>
              <a:tr h="574675">
                <a:tc>
                  <a:txBody>
                    <a:bodyPr/>
                    <a:lstStyle/>
                    <a:p>
                      <a:pPr marL="0" marR="0" lvl="0" indent="0" algn="l" defTabSz="914400" rtl="0" eaLnBrk="0" fontAlgn="base" latinLnBrk="0" hangingPunct="0">
                        <a:lnSpc>
                          <a:spcPct val="100000"/>
                        </a:lnSpc>
                        <a:spcBef>
                          <a:spcPct val="20000"/>
                        </a:spcBef>
                        <a:spcAft>
                          <a:spcPct val="0"/>
                        </a:spcAft>
                        <a:buClr>
                          <a:srgbClr val="FFFF00"/>
                        </a:buClr>
                        <a:buSzTx/>
                        <a:buFontTx/>
                        <a:buNone/>
                        <a:tabLst/>
                      </a:pPr>
                      <a:r>
                        <a:rPr kumimoji="0" lang="fr-CH" sz="2400" b="0" i="0" u="none" strike="noStrike" cap="none" normalizeH="0" baseline="0">
                          <a:ln>
                            <a:noFill/>
                          </a:ln>
                          <a:solidFill>
                            <a:schemeClr val="tx1"/>
                          </a:solidFill>
                          <a:effectLst/>
                          <a:latin typeface="Times" pitchFamily="18" charset="0"/>
                        </a:rPr>
                        <a:t>LDL Cholestérol</a:t>
                      </a:r>
                      <a:endParaRPr kumimoji="0" lang="fr-FR" sz="2400" b="0" i="0" u="none" strike="noStrike" cap="none" normalizeH="0" baseline="0">
                        <a:ln>
                          <a:noFill/>
                        </a:ln>
                        <a:solidFill>
                          <a:schemeClr val="tx1"/>
                        </a:solidFill>
                        <a:effectLst/>
                        <a:latin typeface="Times" pitchFamily="18"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FFFF00"/>
                        </a:buClr>
                        <a:buSzTx/>
                        <a:buFontTx/>
                        <a:buNone/>
                        <a:tabLst/>
                      </a:pPr>
                      <a:r>
                        <a:rPr kumimoji="0" lang="fr-CH" sz="2400" b="0" i="0" u="none" strike="noStrike" cap="none" normalizeH="0" baseline="0">
                          <a:ln>
                            <a:noFill/>
                          </a:ln>
                          <a:solidFill>
                            <a:schemeClr val="tx1"/>
                          </a:solidFill>
                          <a:effectLst/>
                          <a:latin typeface="Times" pitchFamily="18" charset="0"/>
                        </a:rPr>
                        <a:t>mmol/l</a:t>
                      </a:r>
                      <a:endParaRPr kumimoji="0" lang="fr-FR" sz="2400" b="0" i="0" u="none" strike="noStrike" cap="none" normalizeH="0" baseline="0">
                        <a:ln>
                          <a:noFill/>
                        </a:ln>
                        <a:solidFill>
                          <a:schemeClr val="tx1"/>
                        </a:solidFill>
                        <a:effectLst/>
                        <a:latin typeface="Times" pitchFamily="18"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FFFF00"/>
                        </a:buClr>
                        <a:buSzTx/>
                        <a:buFontTx/>
                        <a:buNone/>
                        <a:tabLst/>
                      </a:pPr>
                      <a:r>
                        <a:rPr kumimoji="0" lang="fr-CH" sz="2400" b="0" i="0" u="none" strike="noStrike" cap="none" normalizeH="0" baseline="0">
                          <a:ln>
                            <a:noFill/>
                          </a:ln>
                          <a:solidFill>
                            <a:schemeClr val="tx1"/>
                          </a:solidFill>
                          <a:effectLst/>
                          <a:latin typeface="Times" pitchFamily="18" charset="0"/>
                        </a:rPr>
                        <a:t>&lt; 2.5</a:t>
                      </a:r>
                      <a:endParaRPr kumimoji="0" lang="fr-FR" sz="2400" b="0" i="0" u="none" strike="noStrike" cap="none" normalizeH="0" baseline="0">
                        <a:ln>
                          <a:noFill/>
                        </a:ln>
                        <a:solidFill>
                          <a:schemeClr val="tx1"/>
                        </a:solidFill>
                        <a:effectLst/>
                        <a:latin typeface="Times" pitchFamily="18"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5"/>
                  </a:ext>
                </a:extLst>
              </a:tr>
            </a:tbl>
          </a:graphicData>
        </a:graphic>
      </p:graphicFrame>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2"/>
          <p:cNvSpPr>
            <a:spLocks noChangeArrowheads="1"/>
          </p:cNvSpPr>
          <p:nvPr/>
        </p:nvSpPr>
        <p:spPr bwMode="auto">
          <a:xfrm>
            <a:off x="685800" y="762000"/>
            <a:ext cx="7772400" cy="1143000"/>
          </a:xfrm>
          <a:prstGeom prst="rect">
            <a:avLst/>
          </a:prstGeom>
          <a:noFill/>
          <a:ln w="9525">
            <a:noFill/>
            <a:miter lim="800000"/>
            <a:headEnd/>
            <a:tailEnd/>
          </a:ln>
        </p:spPr>
        <p:txBody>
          <a:bodyPr lIns="92075" tIns="46038" rIns="92075" bIns="46038" anchor="ctr"/>
          <a:lstStyle/>
          <a:p>
            <a:pPr algn="ctr" eaLnBrk="0" hangingPunct="0"/>
            <a:r>
              <a:rPr lang="fr-CH" sz="4000">
                <a:solidFill>
                  <a:srgbClr val="FFFF00"/>
                </a:solidFill>
                <a:latin typeface="Times"/>
              </a:rPr>
              <a:t>Effets de l’action sur les FRCV sur le pronostic</a:t>
            </a:r>
            <a:endParaRPr lang="fr-FR" sz="4000">
              <a:solidFill>
                <a:srgbClr val="FFFF00"/>
              </a:solidFill>
              <a:latin typeface="Times"/>
            </a:endParaRPr>
          </a:p>
        </p:txBody>
      </p:sp>
      <p:sp>
        <p:nvSpPr>
          <p:cNvPr id="216066" name="Rectangle 3"/>
          <p:cNvSpPr>
            <a:spLocks noChangeArrowheads="1"/>
          </p:cNvSpPr>
          <p:nvPr/>
        </p:nvSpPr>
        <p:spPr bwMode="auto">
          <a:xfrm>
            <a:off x="971550" y="2133600"/>
            <a:ext cx="7199313" cy="3382963"/>
          </a:xfrm>
          <a:prstGeom prst="rect">
            <a:avLst/>
          </a:prstGeom>
          <a:noFill/>
          <a:ln w="9525">
            <a:solidFill>
              <a:schemeClr val="tx1"/>
            </a:solidFill>
            <a:miter lim="800000"/>
            <a:headEnd/>
            <a:tailEnd/>
          </a:ln>
        </p:spPr>
        <p:txBody>
          <a:bodyPr lIns="92075" tIns="46038" rIns="92075" bIns="46038"/>
          <a:lstStyle/>
          <a:p>
            <a:pPr marL="342900" indent="-342900" eaLnBrk="0" hangingPunct="0">
              <a:spcBef>
                <a:spcPct val="20000"/>
              </a:spcBef>
              <a:buClr>
                <a:srgbClr val="FFFF00"/>
              </a:buClr>
            </a:pPr>
            <a:r>
              <a:rPr lang="fr-FR" sz="2800" b="1">
                <a:solidFill>
                  <a:schemeClr val="tx1"/>
                </a:solidFill>
                <a:cs typeface="Times New Roman" pitchFamily="18" charset="0"/>
              </a:rPr>
              <a:t>↓</a:t>
            </a:r>
            <a:r>
              <a:rPr lang="fr-FR" sz="2800">
                <a:solidFill>
                  <a:schemeClr val="tx1"/>
                </a:solidFill>
                <a:cs typeface="Times New Roman" pitchFamily="18" charset="0"/>
              </a:rPr>
              <a:t> 10% Cholestérol total		</a:t>
            </a:r>
            <a:r>
              <a:rPr lang="fr-FR" sz="2800" b="1">
                <a:solidFill>
                  <a:schemeClr val="tx1"/>
                </a:solidFill>
                <a:cs typeface="Times New Roman" pitchFamily="18" charset="0"/>
              </a:rPr>
              <a:t>↓</a:t>
            </a:r>
            <a:r>
              <a:rPr lang="fr-FR" sz="2800">
                <a:solidFill>
                  <a:schemeClr val="tx1"/>
                </a:solidFill>
                <a:cs typeface="Times New Roman" pitchFamily="18" charset="0"/>
              </a:rPr>
              <a:t> 30% MC</a:t>
            </a:r>
          </a:p>
          <a:p>
            <a:pPr marL="342900" indent="-342900" eaLnBrk="0" hangingPunct="0">
              <a:spcBef>
                <a:spcPct val="20000"/>
              </a:spcBef>
              <a:buClr>
                <a:srgbClr val="FFFF00"/>
              </a:buClr>
            </a:pPr>
            <a:r>
              <a:rPr lang="fr-FR" sz="2800" b="1">
                <a:solidFill>
                  <a:schemeClr val="tx1"/>
                </a:solidFill>
                <a:cs typeface="Times New Roman" pitchFamily="18" charset="0"/>
              </a:rPr>
              <a:t>↓</a:t>
            </a:r>
            <a:r>
              <a:rPr lang="fr-FR" sz="2800">
                <a:solidFill>
                  <a:schemeClr val="tx1"/>
                </a:solidFill>
                <a:cs typeface="Times New Roman" pitchFamily="18" charset="0"/>
              </a:rPr>
              <a:t> 6 mm Hg TA diastolique	</a:t>
            </a:r>
            <a:r>
              <a:rPr lang="fr-FR" sz="2800" b="1">
                <a:solidFill>
                  <a:schemeClr val="tx1"/>
                </a:solidFill>
                <a:cs typeface="Times New Roman" pitchFamily="18" charset="0"/>
              </a:rPr>
              <a:t>↓</a:t>
            </a:r>
            <a:r>
              <a:rPr lang="fr-FR" sz="2800">
                <a:solidFill>
                  <a:schemeClr val="tx1"/>
                </a:solidFill>
                <a:cs typeface="Times New Roman" pitchFamily="18" charset="0"/>
              </a:rPr>
              <a:t> 16% MC</a:t>
            </a:r>
          </a:p>
          <a:p>
            <a:pPr marL="342900" indent="-342900" eaLnBrk="0" hangingPunct="0">
              <a:spcBef>
                <a:spcPct val="20000"/>
              </a:spcBef>
              <a:buClr>
                <a:srgbClr val="FFFF00"/>
              </a:buClr>
            </a:pPr>
            <a:r>
              <a:rPr lang="fr-FR" sz="2800">
                <a:solidFill>
                  <a:schemeClr val="tx1"/>
                </a:solidFill>
                <a:cs typeface="Times New Roman" pitchFamily="18" charset="0"/>
              </a:rPr>
              <a:t>						</a:t>
            </a:r>
            <a:r>
              <a:rPr lang="fr-FR" sz="2800" b="1">
                <a:solidFill>
                  <a:schemeClr val="tx1"/>
                </a:solidFill>
                <a:cs typeface="Times New Roman" pitchFamily="18" charset="0"/>
              </a:rPr>
              <a:t>↓</a:t>
            </a:r>
            <a:r>
              <a:rPr lang="fr-FR" sz="2800">
                <a:solidFill>
                  <a:schemeClr val="tx1"/>
                </a:solidFill>
                <a:cs typeface="Times New Roman" pitchFamily="18" charset="0"/>
              </a:rPr>
              <a:t> 42% AVC</a:t>
            </a:r>
          </a:p>
          <a:p>
            <a:pPr marL="342900" indent="-342900" eaLnBrk="0" hangingPunct="0">
              <a:spcBef>
                <a:spcPct val="20000"/>
              </a:spcBef>
              <a:buClr>
                <a:srgbClr val="FFFF00"/>
              </a:buClr>
            </a:pPr>
            <a:r>
              <a:rPr lang="fr-FR" sz="2800">
                <a:solidFill>
                  <a:schemeClr val="tx1"/>
                </a:solidFill>
                <a:cs typeface="Times New Roman" pitchFamily="18" charset="0"/>
              </a:rPr>
              <a:t>Arrêt du tabac			</a:t>
            </a:r>
            <a:r>
              <a:rPr lang="fr-FR" sz="2800" b="1">
                <a:solidFill>
                  <a:schemeClr val="tx1"/>
                </a:solidFill>
                <a:cs typeface="Times New Roman" pitchFamily="18" charset="0"/>
              </a:rPr>
              <a:t>↓</a:t>
            </a:r>
            <a:r>
              <a:rPr lang="fr-FR" sz="2800">
                <a:solidFill>
                  <a:schemeClr val="tx1"/>
                </a:solidFill>
                <a:cs typeface="Times New Roman" pitchFamily="18" charset="0"/>
              </a:rPr>
              <a:t> 50-70% MC</a:t>
            </a:r>
          </a:p>
          <a:p>
            <a:pPr marL="342900" indent="-342900" eaLnBrk="0" hangingPunct="0">
              <a:spcBef>
                <a:spcPct val="20000"/>
              </a:spcBef>
              <a:buClr>
                <a:srgbClr val="FFFF00"/>
              </a:buClr>
            </a:pPr>
            <a:r>
              <a:rPr lang="fr-FR" sz="2800">
                <a:solidFill>
                  <a:schemeClr val="tx1"/>
                </a:solidFill>
                <a:cs typeface="Times New Roman" pitchFamily="18" charset="0"/>
              </a:rPr>
              <a:t>Perte de poids			</a:t>
            </a:r>
            <a:r>
              <a:rPr lang="fr-FR" sz="2800" b="1">
                <a:solidFill>
                  <a:schemeClr val="tx1"/>
                </a:solidFill>
                <a:cs typeface="Times New Roman" pitchFamily="18" charset="0"/>
              </a:rPr>
              <a:t>↓</a:t>
            </a:r>
            <a:r>
              <a:rPr lang="fr-FR" sz="2800">
                <a:solidFill>
                  <a:schemeClr val="tx1"/>
                </a:solidFill>
                <a:cs typeface="Times New Roman" pitchFamily="18" charset="0"/>
              </a:rPr>
              <a:t> 35-55% MC</a:t>
            </a:r>
          </a:p>
          <a:p>
            <a:pPr marL="342900" indent="-342900" eaLnBrk="0" hangingPunct="0">
              <a:spcBef>
                <a:spcPct val="20000"/>
              </a:spcBef>
              <a:buClr>
                <a:srgbClr val="FFFF00"/>
              </a:buClr>
            </a:pPr>
            <a:r>
              <a:rPr lang="fr-FR" sz="2800">
                <a:solidFill>
                  <a:schemeClr val="tx1"/>
                </a:solidFill>
                <a:cs typeface="Times New Roman" pitchFamily="18" charset="0"/>
              </a:rPr>
              <a:t>Mode de vie actif			</a:t>
            </a:r>
            <a:r>
              <a:rPr lang="fr-FR" sz="2800" b="1">
                <a:solidFill>
                  <a:schemeClr val="tx1"/>
                </a:solidFill>
                <a:cs typeface="Times New Roman" pitchFamily="18" charset="0"/>
              </a:rPr>
              <a:t>↓</a:t>
            </a:r>
            <a:r>
              <a:rPr lang="fr-FR" sz="2800">
                <a:solidFill>
                  <a:schemeClr val="tx1"/>
                </a:solidFill>
                <a:cs typeface="Times New Roman" pitchFamily="18" charset="0"/>
              </a:rPr>
              <a:t> 35-55% MC</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7089" name="Rectangle 2"/>
          <p:cNvSpPr>
            <a:spLocks noGrp="1" noChangeArrowheads="1"/>
          </p:cNvSpPr>
          <p:nvPr>
            <p:ph type="title"/>
          </p:nvPr>
        </p:nvSpPr>
        <p:spPr/>
        <p:txBody>
          <a:bodyPr/>
          <a:lstStyle/>
          <a:p>
            <a:r>
              <a:rPr lang="fr-FR" altLang="fr-FR"/>
              <a:t>Messages à emporter</a:t>
            </a:r>
          </a:p>
        </p:txBody>
      </p:sp>
      <p:sp>
        <p:nvSpPr>
          <p:cNvPr id="75779" name="Rectangle 3"/>
          <p:cNvSpPr>
            <a:spLocks noGrp="1" noChangeArrowheads="1"/>
          </p:cNvSpPr>
          <p:nvPr>
            <p:ph type="body" idx="1"/>
          </p:nvPr>
        </p:nvSpPr>
        <p:spPr>
          <a:xfrm>
            <a:off x="685800" y="1752600"/>
            <a:ext cx="7772400" cy="4114800"/>
          </a:xfrm>
        </p:spPr>
        <p:txBody>
          <a:bodyPr/>
          <a:lstStyle/>
          <a:p>
            <a:pPr>
              <a:lnSpc>
                <a:spcPct val="90000"/>
              </a:lnSpc>
            </a:pPr>
            <a:r>
              <a:rPr lang="fr-FR" altLang="fr-FR" sz="2800"/>
              <a:t>Menez une vie saine</a:t>
            </a:r>
            <a:r>
              <a:rPr lang="fr-CH" altLang="fr-FR" sz="2800"/>
              <a:t> </a:t>
            </a:r>
            <a:r>
              <a:rPr lang="fr-FR" altLang="fr-FR" sz="2800"/>
              <a:t>!</a:t>
            </a:r>
          </a:p>
          <a:p>
            <a:pPr>
              <a:lnSpc>
                <a:spcPct val="90000"/>
              </a:lnSpc>
            </a:pPr>
            <a:r>
              <a:rPr lang="fr-FR" altLang="fr-FR" sz="2800"/>
              <a:t>Contrôlez votre poids</a:t>
            </a:r>
            <a:r>
              <a:rPr lang="fr-CH" altLang="fr-FR" sz="2800"/>
              <a:t> </a:t>
            </a:r>
            <a:r>
              <a:rPr lang="fr-FR" altLang="fr-FR" sz="2800"/>
              <a:t>!</a:t>
            </a:r>
            <a:endParaRPr lang="fr-CH" altLang="fr-FR" sz="2800"/>
          </a:p>
          <a:p>
            <a:pPr>
              <a:lnSpc>
                <a:spcPct val="90000"/>
              </a:lnSpc>
            </a:pPr>
            <a:r>
              <a:rPr lang="fr-CH" altLang="fr-FR" sz="2800"/>
              <a:t>Contrôlez votre taux de sucre, votre pression artérielle et votre taux de cholestérol !</a:t>
            </a:r>
            <a:endParaRPr lang="fr-FR" altLang="fr-FR" sz="2800"/>
          </a:p>
          <a:p>
            <a:pPr>
              <a:lnSpc>
                <a:spcPct val="90000"/>
              </a:lnSpc>
            </a:pPr>
            <a:r>
              <a:rPr lang="fr-FR" altLang="fr-FR" sz="2800"/>
              <a:t>Ayez une activité physique régulière</a:t>
            </a:r>
            <a:r>
              <a:rPr lang="fr-CH" altLang="fr-FR" sz="2800"/>
              <a:t> </a:t>
            </a:r>
            <a:r>
              <a:rPr lang="fr-FR" altLang="fr-FR" sz="2800"/>
              <a:t>!</a:t>
            </a:r>
          </a:p>
          <a:p>
            <a:pPr>
              <a:lnSpc>
                <a:spcPct val="90000"/>
              </a:lnSpc>
            </a:pPr>
            <a:r>
              <a:rPr lang="fr-FR" altLang="fr-FR" sz="2800"/>
              <a:t>Evitez de fumer</a:t>
            </a:r>
            <a:r>
              <a:rPr lang="fr-CH" altLang="fr-FR" sz="2800"/>
              <a:t> </a:t>
            </a:r>
            <a:r>
              <a:rPr lang="fr-FR" altLang="fr-FR" sz="2800"/>
              <a:t>!</a:t>
            </a:r>
          </a:p>
          <a:p>
            <a:pPr>
              <a:lnSpc>
                <a:spcPct val="90000"/>
              </a:lnSpc>
            </a:pPr>
            <a:r>
              <a:rPr lang="fr-FR" altLang="fr-FR" sz="2800"/>
              <a:t>Consommez de l’alcool avec modération</a:t>
            </a:r>
            <a:r>
              <a:rPr lang="fr-CH" altLang="fr-FR" sz="2800"/>
              <a:t> </a:t>
            </a:r>
            <a:r>
              <a:rPr lang="fr-FR" altLang="fr-FR" sz="2800"/>
              <a:t>!</a:t>
            </a:r>
          </a:p>
          <a:p>
            <a:pPr>
              <a:lnSpc>
                <a:spcPct val="90000"/>
              </a:lnSpc>
            </a:pPr>
            <a:r>
              <a:rPr lang="fr-FR" altLang="fr-FR" sz="2800"/>
              <a:t>Consultez rapidement votre médecin en cas de douleur suspecte d’angine de poitrine</a:t>
            </a:r>
            <a:r>
              <a:rPr lang="fr-CH" altLang="fr-FR" sz="2800"/>
              <a:t> </a:t>
            </a:r>
            <a:r>
              <a:rPr lang="fr-FR" altLang="fr-FR" sz="2800"/>
              <a:t>!</a:t>
            </a:r>
          </a:p>
          <a:p>
            <a:pPr>
              <a:lnSpc>
                <a:spcPct val="90000"/>
              </a:lnSpc>
            </a:pPr>
            <a:r>
              <a:rPr lang="fr-FR" altLang="fr-FR" sz="2800"/>
              <a:t>Appelez le 144 en cas de suspicion d’infarctus</a:t>
            </a:r>
            <a:r>
              <a:rPr lang="fr-CH" altLang="fr-FR" sz="2800"/>
              <a:t> </a:t>
            </a:r>
            <a:r>
              <a:rPr lang="fr-FR" altLang="fr-FR" sz="280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7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577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577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577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577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577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577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577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2"/>
          <p:cNvSpPr>
            <a:spLocks noGrp="1" noChangeArrowheads="1"/>
          </p:cNvSpPr>
          <p:nvPr>
            <p:ph type="ctrTitle"/>
          </p:nvPr>
        </p:nvSpPr>
        <p:spPr>
          <a:xfrm>
            <a:off x="685800" y="1844675"/>
            <a:ext cx="7772400" cy="2057400"/>
          </a:xfrm>
        </p:spPr>
        <p:txBody>
          <a:bodyPr/>
          <a:lstStyle/>
          <a:p>
            <a:r>
              <a:rPr lang="fr-FR" altLang="fr-FR"/>
              <a:t>Merci de votre présence</a:t>
            </a:r>
            <a:r>
              <a:rPr lang="fr-CH" altLang="fr-FR"/>
              <a:t> </a:t>
            </a:r>
            <a:r>
              <a:rPr lang="fr-FR" altLang="fr-FR"/>
              <a:t>!</a:t>
            </a:r>
            <a:br>
              <a:rPr lang="fr-FR" altLang="fr-FR"/>
            </a:br>
            <a:endParaRPr lang="fr-FR" altLang="fr-FR"/>
          </a:p>
        </p:txBody>
      </p:sp>
      <p:sp>
        <p:nvSpPr>
          <p:cNvPr id="218114" name="Rectangle 3"/>
          <p:cNvSpPr>
            <a:spLocks noGrp="1" noChangeArrowheads="1"/>
          </p:cNvSpPr>
          <p:nvPr>
            <p:ph type="subTitle" idx="1"/>
          </p:nvPr>
        </p:nvSpPr>
        <p:spPr>
          <a:xfrm>
            <a:off x="939800" y="3932238"/>
            <a:ext cx="7262813" cy="792162"/>
          </a:xfrm>
        </p:spPr>
        <p:txBody>
          <a:bodyPr/>
          <a:lstStyle/>
          <a:p>
            <a:r>
              <a:rPr lang="fr-FR" altLang="fr-FR" sz="3600"/>
              <a:t>Et maintenant les questions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04A5CDD-6D57-654C-8CA4-F4A217535928}"/>
              </a:ext>
            </a:extLst>
          </p:cNvPr>
          <p:cNvPicPr>
            <a:picLocks noChangeAspect="1"/>
          </p:cNvPicPr>
          <p:nvPr/>
        </p:nvPicPr>
        <p:blipFill>
          <a:blip r:embed="rId2"/>
          <a:stretch>
            <a:fillRect/>
          </a:stretch>
        </p:blipFill>
        <p:spPr>
          <a:xfrm>
            <a:off x="251460" y="422910"/>
            <a:ext cx="8641080" cy="6012180"/>
          </a:xfrm>
          <a:prstGeom prst="rect">
            <a:avLst/>
          </a:prstGeom>
        </p:spPr>
      </p:pic>
    </p:spTree>
    <p:extLst>
      <p:ext uri="{BB962C8B-B14F-4D97-AF65-F5344CB8AC3E}">
        <p14:creationId xmlns:p14="http://schemas.microsoft.com/office/powerpoint/2010/main" val="7974961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C9537EDC-55E5-6F4F-80B9-554CD7364C63}"/>
              </a:ext>
            </a:extLst>
          </p:cNvPr>
          <p:cNvPicPr>
            <a:picLocks noChangeAspect="1"/>
          </p:cNvPicPr>
          <p:nvPr/>
        </p:nvPicPr>
        <p:blipFill>
          <a:blip r:embed="rId2"/>
          <a:stretch>
            <a:fillRect/>
          </a:stretch>
        </p:blipFill>
        <p:spPr>
          <a:xfrm>
            <a:off x="274320" y="331470"/>
            <a:ext cx="8595360" cy="6195060"/>
          </a:xfrm>
          <a:prstGeom prst="rect">
            <a:avLst/>
          </a:prstGeom>
        </p:spPr>
      </p:pic>
    </p:spTree>
    <p:extLst>
      <p:ext uri="{BB962C8B-B14F-4D97-AF65-F5344CB8AC3E}">
        <p14:creationId xmlns:p14="http://schemas.microsoft.com/office/powerpoint/2010/main" val="1423837078"/>
      </p:ext>
    </p:extLst>
  </p:cSld>
  <p:clrMapOvr>
    <a:masterClrMapping/>
  </p:clrMapOvr>
</p:sld>
</file>

<file path=ppt/theme/theme1.xml><?xml version="1.0" encoding="utf-8"?>
<a:theme xmlns:a="http://schemas.openxmlformats.org/drawingml/2006/main" name="Nouvelle présentation">
  <a:themeElements>
    <a:clrScheme name="">
      <a:dk1>
        <a:srgbClr val="000000"/>
      </a:dk1>
      <a:lt1>
        <a:srgbClr val="FFFFFF"/>
      </a:lt1>
      <a:dk2>
        <a:srgbClr val="000099"/>
      </a:dk2>
      <a:lt2>
        <a:srgbClr val="FFFF00"/>
      </a:lt2>
      <a:accent1>
        <a:srgbClr val="FF9900"/>
      </a:accent1>
      <a:accent2>
        <a:srgbClr val="00FFFF"/>
      </a:accent2>
      <a:accent3>
        <a:srgbClr val="AAAACA"/>
      </a:accent3>
      <a:accent4>
        <a:srgbClr val="DADADA"/>
      </a:accent4>
      <a:accent5>
        <a:srgbClr val="FFCAAA"/>
      </a:accent5>
      <a:accent6>
        <a:srgbClr val="00E7E7"/>
      </a:accent6>
      <a:hlink>
        <a:srgbClr val="FF0000"/>
      </a:hlink>
      <a:folHlink>
        <a:srgbClr val="969696"/>
      </a:folHlink>
    </a:clrScheme>
    <a:fontScheme name="Nouvelle pré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2"/>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2"/>
            </a:solidFill>
            <a:effectLst/>
            <a:latin typeface="Times New Roman" pitchFamily="18" charset="0"/>
          </a:defRPr>
        </a:defPPr>
      </a:lstStyle>
    </a:lnDef>
  </a:objectDefaults>
  <a:extraClrSchemeLst>
    <a:extraClrScheme>
      <a:clrScheme name="Nouvelle pré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Nouvelle pré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ouvelle pré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Nouvelle pré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174</TotalTime>
  <Words>3873</Words>
  <Application>Microsoft Macintosh PowerPoint</Application>
  <PresentationFormat>Affichage à l'écran (4:3)</PresentationFormat>
  <Paragraphs>505</Paragraphs>
  <Slides>75</Slides>
  <Notes>23</Notes>
  <HiddenSlides>0</HiddenSlides>
  <MMClips>0</MMClips>
  <ScaleCrop>false</ScaleCrop>
  <HeadingPairs>
    <vt:vector size="8" baseType="variant">
      <vt:variant>
        <vt:lpstr>Polices utilisées</vt:lpstr>
      </vt:variant>
      <vt:variant>
        <vt:i4>6</vt:i4>
      </vt:variant>
      <vt:variant>
        <vt:lpstr>Thème</vt:lpstr>
      </vt:variant>
      <vt:variant>
        <vt:i4>1</vt:i4>
      </vt:variant>
      <vt:variant>
        <vt:lpstr>Serveurs OLE incorporés</vt:lpstr>
      </vt:variant>
      <vt:variant>
        <vt:i4>2</vt:i4>
      </vt:variant>
      <vt:variant>
        <vt:lpstr>Titres des diapositives</vt:lpstr>
      </vt:variant>
      <vt:variant>
        <vt:i4>75</vt:i4>
      </vt:variant>
    </vt:vector>
  </HeadingPairs>
  <TitlesOfParts>
    <vt:vector size="84" baseType="lpstr">
      <vt:lpstr>Arial</vt:lpstr>
      <vt:lpstr>Book Antiqua</vt:lpstr>
      <vt:lpstr>Tahoma</vt:lpstr>
      <vt:lpstr>Times</vt:lpstr>
      <vt:lpstr>Times New Roman</vt:lpstr>
      <vt:lpstr>Wingdings</vt:lpstr>
      <vt:lpstr>Nouvelle présentation</vt:lpstr>
      <vt:lpstr>Graphique</vt:lpstr>
      <vt:lpstr>Feuille de calcul</vt:lpstr>
      <vt:lpstr>Les maladies cardio-vasculaires : Comment préserver son cœur ?</vt:lpstr>
      <vt:lpstr>Panorama de la santé en Suisse données publiées en 2020 https://www.interpharma.ch/wp-content/uploads/2020/02/gesundheitswesen_schweiz_2019_d-komprimiert.pdf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facteurs de risque cardio-vasculaires</vt:lpstr>
      <vt:lpstr>Présentation PowerPoint</vt:lpstr>
      <vt:lpstr>Mécanisme de l’athérosclérose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Obésité</vt:lpstr>
      <vt:lpstr>Obésité</vt:lpstr>
      <vt:lpstr>Comment mesurer le tour de taille:</vt:lpstr>
      <vt:lpstr>Obésité</vt:lpstr>
      <vt:lpstr> L’obésité abdominale augmente le risque de maladies cardiovasculaires </vt:lpstr>
      <vt:lpstr>Effet du tabac</vt:lpstr>
      <vt:lpstr>Tabagisme Chronique en Suisse</vt:lpstr>
      <vt:lpstr>Présentation PowerPoint</vt:lpstr>
      <vt:lpstr>Présentation PowerPoint</vt:lpstr>
      <vt:lpstr>Présentation PowerPoint</vt:lpstr>
      <vt:lpstr>Tabagisme Chronique : que faire ?</vt:lpstr>
      <vt:lpstr>Présentation PowerPoint</vt:lpstr>
      <vt:lpstr>Présentation PowerPoint</vt:lpstr>
      <vt:lpstr>Présentation PowerPoint</vt:lpstr>
      <vt:lpstr>Présentation PowerPoint</vt:lpstr>
      <vt:lpstr>L’hypertension artérielle</vt:lpstr>
      <vt:lpstr>Variations de la TA</vt:lpstr>
      <vt:lpstr>L’hypertension artérielle</vt:lpstr>
      <vt:lpstr>Présentation PowerPoint</vt:lpstr>
      <vt:lpstr>Présentation PowerPoint</vt:lpstr>
      <vt:lpstr>Présentation PowerPoint</vt:lpstr>
      <vt:lpstr>HTA</vt:lpstr>
      <vt:lpstr>Présentation PowerPoint</vt:lpstr>
      <vt:lpstr>Seuils de traitement de l’HTA</vt:lpstr>
      <vt:lpstr>Présentation PowerPoint</vt:lpstr>
      <vt:lpstr>Présentation PowerPoint</vt:lpstr>
      <vt:lpstr>Diagnostic de l’HTA</vt:lpstr>
      <vt:lpstr>Traitement de l’HTA</vt:lpstr>
      <vt:lpstr>Stratégie thérapeutique HTA</vt:lpstr>
      <vt:lpstr>Contrôle de l’HTA</vt:lpstr>
      <vt:lpstr>HTA : que faire ?</vt:lpstr>
      <vt:lpstr>Le cholestérol</vt:lpstr>
      <vt:lpstr>Relation entre taux de cholestérol et mortalité coronarienne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Traitement médicamenteux des  hyperlipidémies</vt:lpstr>
      <vt:lpstr>Le cholestérol : que faire ?</vt:lpstr>
      <vt:lpstr>Présentation PowerPoint</vt:lpstr>
      <vt:lpstr>Diabète et risque cardio-vasculaire</vt:lpstr>
      <vt:lpstr>Objectifs thérapeutiques chez le diabétique de type 2</vt:lpstr>
      <vt:lpstr>Présentation PowerPoint</vt:lpstr>
      <vt:lpstr>Messages à emporter</vt:lpstr>
      <vt:lpstr>Merci de votre présence !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 maladies cardio-vasculaires : Comment préserver son cœur ?</dc:title>
  <dc:creator>Reynard Charles-Alphonse</dc:creator>
  <cp:lastModifiedBy>Reynard Charles-Alphonse</cp:lastModifiedBy>
  <cp:revision>7</cp:revision>
  <dcterms:created xsi:type="dcterms:W3CDTF">2020-02-28T19:21:29Z</dcterms:created>
  <dcterms:modified xsi:type="dcterms:W3CDTF">2021-03-14T11:16:59Z</dcterms:modified>
</cp:coreProperties>
</file>